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28"/>
  </p:notesMasterIdLst>
  <p:sldIdLst>
    <p:sldId id="256" r:id="rId2"/>
    <p:sldId id="303" r:id="rId3"/>
    <p:sldId id="302" r:id="rId4"/>
    <p:sldId id="338" r:id="rId5"/>
    <p:sldId id="304" r:id="rId6"/>
    <p:sldId id="320" r:id="rId7"/>
    <p:sldId id="333" r:id="rId8"/>
    <p:sldId id="294" r:id="rId9"/>
    <p:sldId id="296" r:id="rId10"/>
    <p:sldId id="336" r:id="rId11"/>
    <p:sldId id="305" r:id="rId12"/>
    <p:sldId id="327" r:id="rId13"/>
    <p:sldId id="317" r:id="rId14"/>
    <p:sldId id="319" r:id="rId15"/>
    <p:sldId id="309" r:id="rId16"/>
    <p:sldId id="337" r:id="rId17"/>
    <p:sldId id="315" r:id="rId18"/>
    <p:sldId id="311" r:id="rId19"/>
    <p:sldId id="306" r:id="rId20"/>
    <p:sldId id="307" r:id="rId21"/>
    <p:sldId id="286" r:id="rId22"/>
    <p:sldId id="259" r:id="rId23"/>
    <p:sldId id="339" r:id="rId24"/>
    <p:sldId id="308" r:id="rId25"/>
    <p:sldId id="340" r:id="rId26"/>
    <p:sldId id="32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4061"/>
    <a:srgbClr val="2F4F75"/>
    <a:srgbClr val="6BB03D"/>
    <a:srgbClr val="65A739"/>
    <a:srgbClr val="66A93B"/>
    <a:srgbClr val="6DB23D"/>
    <a:srgbClr val="66A53A"/>
    <a:srgbClr val="6DAF3D"/>
    <a:srgbClr val="00823B"/>
    <a:srgbClr val="00A4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21"/>
    <p:restoredTop sz="94729"/>
  </p:normalViewPr>
  <p:slideViewPr>
    <p:cSldViewPr snapToGrid="0" snapToObjects="1">
      <p:cViewPr varScale="1">
        <p:scale>
          <a:sx n="106" d="100"/>
          <a:sy n="106" d="100"/>
        </p:scale>
        <p:origin x="200" y="2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4D18AE-83E7-9C4E-8531-CC4671E867B2}" type="datetimeFigureOut">
              <a:rPr lang="en-US" smtClean="0"/>
              <a:t>12/10/22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8E5E1-C280-8F4A-A189-D4F073D4345F}" type="slidenum">
              <a:rPr lang="en-US" smtClean="0"/>
              <a:t>‹#›</a:t>
            </a:fld>
            <a:endParaRPr lang="en-US"/>
          </a:p>
        </p:txBody>
      </p:sp>
    </p:spTree>
    <p:extLst>
      <p:ext uri="{BB962C8B-B14F-4D97-AF65-F5344CB8AC3E}">
        <p14:creationId xmlns:p14="http://schemas.microsoft.com/office/powerpoint/2010/main" val="3528302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intechopen.com/chapters/62968#B34"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ru.wikipedia.org/wiki/%D0%94%D0%B0%D0%BD%D0%BD%D1%8B%D0%B5" TargetMode="External"/><Relationship Id="rId7" Type="http://schemas.openxmlformats.org/officeDocument/2006/relationships/hyperlink" Target="https://ru.wikipedia.org/wiki/1989_%D0%B3%D0%BE%D0%B4"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ru.wikipedia.org/w/index.php?title=%D0%9F%D1%8F%D1%82%D0%B5%D1%86%D0%BA%D0%B8%D0%B9-%D0%A8%D0%B0%D0%BF%D0%B8%D1%80%D0%BE,_%D0%93%D1%80%D0%B8%D0%B3%D0%BE%D1%80%D0%B8%D0%B9_%D0%98%D0%BB%D1%8C%D0%B8%D1%87&amp;action=edit&amp;redlink=1" TargetMode="External"/><Relationship Id="rId5" Type="http://schemas.openxmlformats.org/officeDocument/2006/relationships/hyperlink" Target="https://en.wikipedia.org/wiki/Gregory_Piatetsky-Shapiro" TargetMode="External"/><Relationship Id="rId4" Type="http://schemas.openxmlformats.org/officeDocument/2006/relationships/hyperlink" Target="https://ru.wikipedia.org/wiki/%D0%97%D0%BD%D0%B0%D0%BD%D0%B8%D0%B5"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ccenture.com/t20171215T032059Z__w__/us-en/_acnmedia/PDF-49/Accenture-Health-Artificial-Intelligence.pdf#zoom=5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ncbi.nlm.nih.gov/pmc/articles/PMC6855141/#ehz592-B32" TargetMode="External"/><Relationship Id="rId13" Type="http://schemas.openxmlformats.org/officeDocument/2006/relationships/hyperlink" Target="https://www.ncbi.nlm.nih.gov/pmc/articles/PMC6855141/#ehz592-B11" TargetMode="External"/><Relationship Id="rId3" Type="http://schemas.openxmlformats.org/officeDocument/2006/relationships/hyperlink" Target="https://www.ncbi.nlm.nih.gov/pmc/articles/PMC6855141/#ehz592-B29" TargetMode="External"/><Relationship Id="rId7" Type="http://schemas.openxmlformats.org/officeDocument/2006/relationships/hyperlink" Target="https://www.ncbi.nlm.nih.gov/pmc/articles/PMC6855141/#sup1" TargetMode="External"/><Relationship Id="rId12" Type="http://schemas.openxmlformats.org/officeDocument/2006/relationships/hyperlink" Target="https://www.ncbi.nlm.nih.gov/pmc/articles/PMC6855141/#ehz592-B10"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ncbi.nlm.nih.gov/pmc/articles/PMC6855141/#ehz592-B31" TargetMode="External"/><Relationship Id="rId11" Type="http://schemas.openxmlformats.org/officeDocument/2006/relationships/hyperlink" Target="https://www.ncbi.nlm.nih.gov/pmc/articles/PMC6855141/#ehz592-B9" TargetMode="External"/><Relationship Id="rId5" Type="http://schemas.openxmlformats.org/officeDocument/2006/relationships/hyperlink" Target="https://www.ncbi.nlm.nih.gov/pmc/articles/PMC6855141/#ehz592-B16" TargetMode="External"/><Relationship Id="rId10" Type="http://schemas.openxmlformats.org/officeDocument/2006/relationships/hyperlink" Target="https://www.ncbi.nlm.nih.gov/pmc/articles/PMC6855141/#ehz592-B8" TargetMode="External"/><Relationship Id="rId4" Type="http://schemas.openxmlformats.org/officeDocument/2006/relationships/hyperlink" Target="https://www.ncbi.nlm.nih.gov/pmc/articles/PMC6855141/#ehz592-B30" TargetMode="External"/><Relationship Id="rId9" Type="http://schemas.openxmlformats.org/officeDocument/2006/relationships/hyperlink" Target="https://www.ncbi.nlm.nih.gov/pmc/articles/PMC6855141/#ehz592-B7" TargetMode="External"/><Relationship Id="rId14" Type="http://schemas.openxmlformats.org/officeDocument/2006/relationships/hyperlink" Target="https://www.ncbi.nlm.nih.gov/pmc/articles/PMC6855141/#ehz592-B12"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philips.com/a-w/about/news/archive/standard/news/press/2020/20200526-philips-launches-next-generation-wearable-biosensor-for-early-patient-deterioration-detection-including-clinical-surveillance-for-covid-19.html?src=search"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B4B04E8-27F0-420F-89E2-01225CCDBEB2}" type="slidenum">
              <a:rPr lang="ru-RU" smtClean="0"/>
              <a:t>3</a:t>
            </a:fld>
            <a:endParaRPr lang="ru-RU"/>
          </a:p>
        </p:txBody>
      </p:sp>
    </p:spTree>
    <p:extLst>
      <p:ext uri="{BB962C8B-B14F-4D97-AF65-F5344CB8AC3E}">
        <p14:creationId xmlns:p14="http://schemas.microsoft.com/office/powerpoint/2010/main" val="2822102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i="0" kern="1200" dirty="0" err="1">
                <a:solidFill>
                  <a:schemeClr val="tx1"/>
                </a:solidFill>
                <a:effectLst/>
                <a:latin typeface="+mn-lt"/>
                <a:ea typeface="+mn-ea"/>
                <a:cs typeface="+mn-cs"/>
              </a:rPr>
              <a:t>smartfonlar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yapışan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jiletlər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corablar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köynəklər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və</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ağıllı</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saatlar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yamalar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qolbaqlar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üzüklər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və</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eynək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Geyinilə</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bilən</a:t>
            </a:r>
            <a:r>
              <a:rPr lang="en-US" sz="1200" b="0" i="0" kern="1200" dirty="0">
                <a:solidFill>
                  <a:schemeClr val="tx1"/>
                </a:solidFill>
                <a:effectLst/>
                <a:latin typeface="+mn-lt"/>
                <a:ea typeface="+mn-ea"/>
                <a:cs typeface="+mn-cs"/>
              </a:rPr>
              <a:t> EKQ </a:t>
            </a:r>
            <a:r>
              <a:rPr lang="en-US" sz="1200" b="0" i="0" kern="1200" dirty="0" err="1">
                <a:solidFill>
                  <a:schemeClr val="tx1"/>
                </a:solidFill>
                <a:effectLst/>
                <a:latin typeface="+mn-lt"/>
                <a:ea typeface="+mn-ea"/>
                <a:cs typeface="+mn-cs"/>
              </a:rPr>
              <a:t>monitorları</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çox</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cihazlarda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mövcuddur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və</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davamlı</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olaraq</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və</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müəyyən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vaxtlarda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istifadəçi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tərəfindən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aktivləşdirilərək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həm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tək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aparıcı</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həm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də</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çoxlu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aparıcı</a:t>
            </a:r>
            <a:r>
              <a:rPr lang="en-US" sz="1200" b="0" i="0" kern="1200" dirty="0">
                <a:solidFill>
                  <a:schemeClr val="tx1"/>
                </a:solidFill>
                <a:effectLst/>
                <a:latin typeface="+mn-lt"/>
                <a:ea typeface="+mn-ea"/>
                <a:cs typeface="+mn-cs"/>
              </a:rPr>
              <a:t> EKQ </a:t>
            </a:r>
            <a:r>
              <a:rPr lang="en-US" sz="1200" b="0" i="0" kern="1200" dirty="0" err="1">
                <a:solidFill>
                  <a:schemeClr val="tx1"/>
                </a:solidFill>
                <a:effectLst/>
                <a:latin typeface="+mn-lt"/>
                <a:ea typeface="+mn-ea"/>
                <a:cs typeface="+mn-cs"/>
              </a:rPr>
              <a:t>əldə</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edə</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bilir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Fotopletismoqrafiya</a:t>
            </a:r>
            <a:r>
              <a:rPr lang="en-US" sz="1200" b="0" i="0" kern="1200" dirty="0">
                <a:solidFill>
                  <a:schemeClr val="tx1"/>
                </a:solidFill>
                <a:effectLst/>
                <a:latin typeface="+mn-lt"/>
                <a:ea typeface="+mn-ea"/>
                <a:cs typeface="+mn-cs"/>
              </a:rPr>
              <a:t> (PPG) </a:t>
            </a:r>
            <a:r>
              <a:rPr lang="en-US" sz="1200" b="0" i="0" kern="1200" dirty="0" err="1">
                <a:solidFill>
                  <a:schemeClr val="tx1"/>
                </a:solidFill>
                <a:effectLst/>
                <a:latin typeface="+mn-lt"/>
                <a:ea typeface="+mn-ea"/>
                <a:cs typeface="+mn-cs"/>
              </a:rPr>
              <a:t>ürək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dərəcəsini</a:t>
            </a:r>
            <a:r>
              <a:rPr lang="en-US" sz="1200" b="0" i="0" kern="1200" dirty="0">
                <a:solidFill>
                  <a:schemeClr val="tx1"/>
                </a:solidFill>
                <a:effectLst/>
                <a:latin typeface="+mn-lt"/>
                <a:ea typeface="+mn-ea"/>
                <a:cs typeface="+mn-cs"/>
              </a:rPr>
              <a:t> (HR), </a:t>
            </a:r>
            <a:r>
              <a:rPr lang="en-US" sz="1200" b="0" i="0" kern="1200" dirty="0" err="1">
                <a:solidFill>
                  <a:schemeClr val="tx1"/>
                </a:solidFill>
                <a:effectLst/>
                <a:latin typeface="+mn-lt"/>
                <a:ea typeface="+mn-ea"/>
                <a:cs typeface="+mn-cs"/>
              </a:rPr>
              <a:t>qanın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oksigenlə</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doymasını</a:t>
            </a:r>
            <a:r>
              <a:rPr lang="en-US" sz="1200" b="0" i="0" kern="1200" dirty="0">
                <a:solidFill>
                  <a:schemeClr val="tx1"/>
                </a:solidFill>
                <a:effectLst/>
                <a:latin typeface="+mn-lt"/>
                <a:ea typeface="+mn-ea"/>
                <a:cs typeface="+mn-cs"/>
              </a:rPr>
              <a:t> (SaO2) </a:t>
            </a:r>
            <a:r>
              <a:rPr lang="en-US" sz="1200" b="0" i="0" kern="1200" dirty="0" err="1">
                <a:solidFill>
                  <a:schemeClr val="tx1"/>
                </a:solidFill>
                <a:effectLst/>
                <a:latin typeface="+mn-lt"/>
                <a:ea typeface="+mn-ea"/>
                <a:cs typeface="+mn-cs"/>
              </a:rPr>
              <a:t>və</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digər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ürək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parametrlərini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ölçməyə</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imkan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verən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dəri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damarlarında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pulsatilliyi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ölçmək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üçün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optik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sensorlardan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istifadə</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edir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Akselerometriya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və</a:t>
            </a:r>
            <a:r>
              <a:rPr lang="en-US" sz="1200" b="0" i="0" kern="1200" dirty="0">
                <a:solidFill>
                  <a:schemeClr val="tx1"/>
                </a:solidFill>
                <a:effectLst/>
                <a:latin typeface="+mn-lt"/>
                <a:ea typeface="+mn-ea"/>
                <a:cs typeface="+mn-cs"/>
              </a:rPr>
              <a:t> GPS </a:t>
            </a:r>
            <a:r>
              <a:rPr lang="en-US" sz="1200" b="0" i="0" kern="1200" dirty="0" err="1">
                <a:solidFill>
                  <a:schemeClr val="tx1"/>
                </a:solidFill>
                <a:effectLst/>
                <a:latin typeface="+mn-lt"/>
                <a:ea typeface="+mn-ea"/>
                <a:cs typeface="+mn-cs"/>
              </a:rPr>
              <a:t>əsaslı</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sensorlar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oturaq</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vaxt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addımların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sayı</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sürət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təsir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gücü</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məşq</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və</a:t>
            </a:r>
            <a:r>
              <a:rPr lang="en-US" sz="1200" b="0" i="0" kern="1200" dirty="0">
                <a:solidFill>
                  <a:schemeClr val="tx1"/>
                </a:solidFill>
                <a:effectLst/>
                <a:latin typeface="+mn-lt"/>
                <a:ea typeface="+mn-ea"/>
                <a:cs typeface="+mn-cs"/>
              </a:rPr>
              <a:t> s. </a:t>
            </a:r>
            <a:r>
              <a:rPr lang="en-US" sz="1200" b="0" i="0" kern="1200" dirty="0" err="1">
                <a:solidFill>
                  <a:schemeClr val="tx1"/>
                </a:solidFill>
                <a:effectLst/>
                <a:latin typeface="+mn-lt"/>
                <a:ea typeface="+mn-ea"/>
                <a:cs typeface="+mn-cs"/>
              </a:rPr>
              <a:t>daxil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olmaqla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fəaliyyət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haqqında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məlumat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verə</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bilər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Kommersiya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baxımından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mövcud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çox</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cihaz</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a:t>
            </a:r>
            <a:r>
              <a:rPr lang="en-US" sz="1200" b="0" i="0" kern="1200" dirty="0">
                <a:solidFill>
                  <a:schemeClr val="tx1"/>
                </a:solidFill>
                <a:effectLst/>
                <a:latin typeface="+mn-lt"/>
                <a:ea typeface="+mn-ea"/>
                <a:cs typeface="+mn-cs"/>
              </a:rPr>
              <a:t> tip </a:t>
            </a:r>
            <a:r>
              <a:rPr lang="en-US" sz="1200" b="0" i="0" kern="1200" dirty="0" err="1">
                <a:solidFill>
                  <a:schemeClr val="tx1"/>
                </a:solidFill>
                <a:effectLst/>
                <a:latin typeface="+mn-lt"/>
                <a:ea typeface="+mn-ea"/>
                <a:cs typeface="+mn-cs"/>
              </a:rPr>
              <a:t>məlumatları</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eyni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vaxtda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təmin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edir</a:t>
            </a:r>
            <a:endParaRPr lang="ru-RU" dirty="0"/>
          </a:p>
        </p:txBody>
      </p:sp>
      <p:sp>
        <p:nvSpPr>
          <p:cNvPr id="4" name="Номер слайда 3"/>
          <p:cNvSpPr>
            <a:spLocks noGrp="1"/>
          </p:cNvSpPr>
          <p:nvPr>
            <p:ph type="sldNum" sz="quarter" idx="10"/>
          </p:nvPr>
        </p:nvSpPr>
        <p:spPr/>
        <p:txBody>
          <a:bodyPr/>
          <a:lstStyle/>
          <a:p>
            <a:fld id="{4B4B04E8-27F0-420F-89E2-01225CCDBEB2}" type="slidenum">
              <a:rPr lang="ru-RU" smtClean="0"/>
              <a:t>17</a:t>
            </a:fld>
            <a:endParaRPr lang="ru-RU"/>
          </a:p>
        </p:txBody>
      </p:sp>
    </p:spTree>
    <p:extLst>
      <p:ext uri="{BB962C8B-B14F-4D97-AF65-F5344CB8AC3E}">
        <p14:creationId xmlns:p14="http://schemas.microsoft.com/office/powerpoint/2010/main" val="397758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2014-cü </a:t>
            </a:r>
            <a:r>
              <a:rPr lang="en-US" sz="1200" dirty="0" err="1"/>
              <a:t>ilin</a:t>
            </a:r>
            <a:r>
              <a:rPr lang="en-US" sz="1200" dirty="0"/>
              <a:t> </a:t>
            </a:r>
            <a:r>
              <a:rPr lang="en-US" sz="1200" dirty="0" err="1"/>
              <a:t>fevralında</a:t>
            </a:r>
            <a:r>
              <a:rPr lang="en-US" sz="1200" dirty="0"/>
              <a:t> </a:t>
            </a:r>
            <a:r>
              <a:rPr lang="en-US" sz="1200" dirty="0" err="1"/>
              <a:t>və</a:t>
            </a:r>
            <a:r>
              <a:rPr lang="en-US" sz="1200" dirty="0"/>
              <a:t> 2015-ci </a:t>
            </a:r>
            <a:r>
              <a:rPr lang="en-US" sz="1200" dirty="0" err="1"/>
              <a:t>ilin</a:t>
            </a:r>
            <a:r>
              <a:rPr lang="en-US" sz="1200" dirty="0"/>
              <a:t> </a:t>
            </a:r>
            <a:r>
              <a:rPr lang="en-US" sz="1200" dirty="0" err="1"/>
              <a:t>aprelində</a:t>
            </a:r>
            <a:r>
              <a:rPr lang="en-US" sz="1200" dirty="0"/>
              <a:t> 175 </a:t>
            </a:r>
            <a:r>
              <a:rPr lang="en-US" sz="1200" dirty="0" err="1"/>
              <a:t>xəstəyə</a:t>
            </a:r>
            <a:r>
              <a:rPr lang="en-US" sz="1200" dirty="0"/>
              <a:t> E-</a:t>
            </a:r>
            <a:r>
              <a:rPr lang="az-Latn-AZ" sz="1200" dirty="0"/>
              <a:t>care</a:t>
            </a:r>
            <a:r>
              <a:rPr lang="en-US" sz="1200" dirty="0"/>
              <a:t> </a:t>
            </a:r>
            <a:r>
              <a:rPr lang="en-US" sz="1200" dirty="0" err="1"/>
              <a:t>layihəsində</a:t>
            </a:r>
            <a:r>
              <a:rPr lang="en-US" sz="1200" dirty="0"/>
              <a:t> </a:t>
            </a:r>
            <a:r>
              <a:rPr lang="en-US" sz="1200" dirty="0" err="1"/>
              <a:t>iştirak</a:t>
            </a:r>
            <a:r>
              <a:rPr lang="en-US" sz="1200" dirty="0"/>
              <a:t> </a:t>
            </a:r>
            <a:r>
              <a:rPr lang="en-US" sz="1200" dirty="0" err="1"/>
              <a:t>etmək</a:t>
            </a:r>
            <a:r>
              <a:rPr lang="en-US" sz="1200" dirty="0"/>
              <a:t> </a:t>
            </a:r>
            <a:r>
              <a:rPr lang="en-US" sz="1200" dirty="0" err="1"/>
              <a:t>imkanı</a:t>
            </a:r>
            <a:r>
              <a:rPr lang="en-US" sz="1200" dirty="0"/>
              <a:t> </a:t>
            </a:r>
            <a:r>
              <a:rPr lang="en-US" sz="1200" dirty="0" err="1"/>
              <a:t>verildi</a:t>
            </a:r>
            <a:r>
              <a:rPr lang="en-US" sz="1200" dirty="0"/>
              <a:t>. Bu </a:t>
            </a:r>
            <a:r>
              <a:rPr lang="en-US" sz="1200" dirty="0" err="1"/>
              <a:t>müddət</a:t>
            </a:r>
            <a:r>
              <a:rPr lang="en-US" sz="1200" dirty="0"/>
              <a:t> </a:t>
            </a:r>
            <a:r>
              <a:rPr lang="en-US" sz="1200" dirty="0" err="1"/>
              <a:t>ərzində</a:t>
            </a:r>
            <a:r>
              <a:rPr lang="en-US" sz="1200" dirty="0"/>
              <a:t> </a:t>
            </a:r>
            <a:r>
              <a:rPr lang="en-US" sz="1200" dirty="0" err="1"/>
              <a:t>xəstələr</a:t>
            </a:r>
            <a:r>
              <a:rPr lang="en-US" sz="1200" dirty="0"/>
              <a:t> </a:t>
            </a:r>
            <a:r>
              <a:rPr lang="en-US" sz="1200" dirty="0" err="1"/>
              <a:t>və</a:t>
            </a:r>
            <a:r>
              <a:rPr lang="en-US" sz="1200" dirty="0"/>
              <a:t> </a:t>
            </a:r>
            <a:r>
              <a:rPr lang="en-US" sz="1200" dirty="0" err="1"/>
              <a:t>tibb</a:t>
            </a:r>
            <a:r>
              <a:rPr lang="en-US" sz="1200" dirty="0"/>
              <a:t> </a:t>
            </a:r>
            <a:r>
              <a:rPr lang="en-US" sz="1200" dirty="0" err="1"/>
              <a:t>işçiləri</a:t>
            </a:r>
            <a:r>
              <a:rPr lang="en-US" sz="1200" dirty="0"/>
              <a:t> </a:t>
            </a:r>
            <a:r>
              <a:rPr lang="en-US" sz="1200" dirty="0" err="1"/>
              <a:t>hər</a:t>
            </a:r>
            <a:r>
              <a:rPr lang="en-US" sz="1200" dirty="0"/>
              <a:t> </a:t>
            </a:r>
            <a:r>
              <a:rPr lang="en-US" sz="1200" dirty="0" err="1"/>
              <a:t>bir</a:t>
            </a:r>
            <a:r>
              <a:rPr lang="en-US" sz="1200" dirty="0"/>
              <a:t> </a:t>
            </a:r>
            <a:r>
              <a:rPr lang="en-US" sz="1200" dirty="0" err="1"/>
              <a:t>xəstəyə</a:t>
            </a:r>
            <a:r>
              <a:rPr lang="en-US" sz="1200" dirty="0"/>
              <a:t> </a:t>
            </a:r>
            <a:r>
              <a:rPr lang="en-US" sz="1200" dirty="0" err="1"/>
              <a:t>xas</a:t>
            </a:r>
            <a:r>
              <a:rPr lang="en-US" sz="1200" dirty="0"/>
              <a:t> </a:t>
            </a:r>
            <a:r>
              <a:rPr lang="en-US" sz="1200" dirty="0" err="1"/>
              <a:t>olan</a:t>
            </a:r>
            <a:r>
              <a:rPr lang="en-US" sz="1200" dirty="0"/>
              <a:t> </a:t>
            </a:r>
            <a:r>
              <a:rPr lang="en-US" sz="1200" dirty="0" err="1"/>
              <a:t>əvvəlcədən</a:t>
            </a:r>
            <a:r>
              <a:rPr lang="en-US" sz="1200" dirty="0"/>
              <a:t> </a:t>
            </a:r>
            <a:r>
              <a:rPr lang="en-US" sz="1200" dirty="0" err="1"/>
              <a:t>müəyyən</a:t>
            </a:r>
            <a:r>
              <a:rPr lang="en-US" sz="1200" dirty="0"/>
              <a:t> </a:t>
            </a:r>
            <a:r>
              <a:rPr lang="en-US" sz="1200" dirty="0" err="1"/>
              <a:t>edilmiş</a:t>
            </a:r>
            <a:r>
              <a:rPr lang="en-US" sz="1200" dirty="0"/>
              <a:t> </a:t>
            </a:r>
            <a:r>
              <a:rPr lang="en-US" sz="1200" dirty="0" err="1"/>
              <a:t>protokola</a:t>
            </a:r>
            <a:r>
              <a:rPr lang="en-US" sz="1200" dirty="0"/>
              <a:t> </a:t>
            </a:r>
            <a:r>
              <a:rPr lang="en-US" sz="1200" dirty="0" err="1"/>
              <a:t>əsasən</a:t>
            </a:r>
            <a:r>
              <a:rPr lang="en-US" sz="1200" dirty="0"/>
              <a:t> </a:t>
            </a:r>
            <a:r>
              <a:rPr lang="en-US" sz="1200" dirty="0" err="1"/>
              <a:t>gündəlik</a:t>
            </a:r>
            <a:r>
              <a:rPr lang="en-US" sz="1200" dirty="0"/>
              <a:t> </a:t>
            </a:r>
            <a:r>
              <a:rPr lang="en-US" sz="1200" dirty="0" err="1"/>
              <a:t>olaraq</a:t>
            </a:r>
            <a:r>
              <a:rPr lang="en-US" sz="1200" dirty="0"/>
              <a:t> E-</a:t>
            </a:r>
            <a:r>
              <a:rPr lang="en-US" sz="1200" dirty="0" err="1"/>
              <a:t>qulluq</a:t>
            </a:r>
            <a:r>
              <a:rPr lang="en-US" sz="1200" dirty="0"/>
              <a:t> </a:t>
            </a:r>
            <a:r>
              <a:rPr lang="en-US" sz="1200" dirty="0" err="1"/>
              <a:t>platformasından</a:t>
            </a:r>
            <a:r>
              <a:rPr lang="en-US" sz="1200" dirty="0"/>
              <a:t> </a:t>
            </a:r>
            <a:r>
              <a:rPr lang="en-US" sz="1200" dirty="0" err="1"/>
              <a:t>istifadə</a:t>
            </a:r>
            <a:r>
              <a:rPr lang="en-US" sz="1200" dirty="0"/>
              <a:t> </a:t>
            </a:r>
            <a:r>
              <a:rPr lang="en-US" sz="1200" dirty="0" err="1"/>
              <a:t>etməli</a:t>
            </a:r>
            <a:r>
              <a:rPr lang="en-US" sz="1200" dirty="0"/>
              <a:t> </a:t>
            </a:r>
            <a:r>
              <a:rPr lang="en-US" sz="1200" dirty="0" err="1"/>
              <a:t>idilər</a:t>
            </a:r>
            <a:r>
              <a:rPr lang="en-US" sz="120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Version 1 of the generic telemedicine platform developed as part of the E-care </a:t>
            </a:r>
            <a:r>
              <a:rPr lang="en-US" sz="1200" b="0" i="0" kern="1200" dirty="0" err="1">
                <a:solidFill>
                  <a:schemeClr val="tx1"/>
                </a:solidFill>
                <a:effectLst/>
                <a:latin typeface="+mn-lt"/>
                <a:ea typeface="+mn-ea"/>
                <a:cs typeface="+mn-cs"/>
              </a:rPr>
              <a:t>telemonitoring</a:t>
            </a:r>
            <a:r>
              <a:rPr lang="en-US" sz="1200" b="0" i="0" kern="1200" dirty="0">
                <a:solidFill>
                  <a:schemeClr val="tx1"/>
                </a:solidFill>
                <a:effectLst/>
                <a:latin typeface="+mn-lt"/>
                <a:ea typeface="+mn-ea"/>
                <a:cs typeface="+mn-cs"/>
              </a:rPr>
              <a:t> project in heart failure patients. This platform utilized nonintrusive medical sensors measuring blood pressure, heart rate, oxygen saturation, and weight connected by Bluetooth and relaying real-time physiological data on the health status of the patient; touchscreen tablets connected by Wi-Fi or 3G/4G; Internet server hosting an inference engine that generated the warning alerts. These alerts indicated a deterioration in the patient’s chronic diseases, especially chronic heart failure. Health professionals could access them via a secure Internet portal (adapted from [last accessed: May 2018] and reference [</a:t>
            </a:r>
            <a:r>
              <a:rPr lang="en-US" dirty="0"/>
              <a:t>31</a:t>
            </a:r>
            <a:r>
              <a:rPr lang="en-US" sz="1200" b="0" i="0" kern="1200" dirty="0">
                <a:solidFill>
                  <a:schemeClr val="tx1"/>
                </a:solidFill>
                <a:effectLst/>
                <a:latin typeface="+mn-lt"/>
                <a:ea typeface="+mn-ea"/>
                <a:cs typeface="+mn-cs"/>
              </a:rPr>
              <a:t>]).</a:t>
            </a:r>
            <a:r>
              <a:rPr lang="en-US" sz="1200" dirty="0"/>
              <a:t> The patients’ mean age was 72 years, and the male-to-female ratio was 0.7. The patients had multiple comorbidities, with a mean </a:t>
            </a:r>
            <a:r>
              <a:rPr lang="en-US" sz="1200" dirty="0" err="1"/>
              <a:t>Charlson</a:t>
            </a:r>
            <a:r>
              <a:rPr lang="en-US" sz="1200" dirty="0"/>
              <a:t> comorbidity index of 4.1, the five more common being CHF in &gt;60% of subjects, anemia in &gt;40%, atrial fibrillation in 30%, type II diabetes in 30%, and chronic obstructive pulmonary disease in 30%. During the study, 1500 measurements were taken in these 175 patients, with 700 alerts generated by the E-care system in 68 patients [</a:t>
            </a:r>
            <a:r>
              <a:rPr lang="en-US" sz="1200" dirty="0">
                <a:hlinkClick r:id="rId3"/>
              </a:rPr>
              <a:t>34</a:t>
            </a:r>
            <a:r>
              <a:rPr lang="en-US" sz="1200" dirty="0"/>
              <a:t>]. Some 107 subjects (61.1%) had no alerts during follow-up. When analyzing the follow-up of these 107 patients, it appeared that they did not have any clinically significant event that might have led to hospitalization. Analysis of the warning alerts showed that the E-care platform automatically and non-intrusively detected any worsening of the patient’s health, particularly with respect to CHF. Indeed, it was for the latter condition that the system yielded the best sensitivity, specificity, and positive and negative predictive values of 100%, 72%, 90%, and 100%, respectively. The E-care platform also showed its ability to detect a health status deterioration while taking into account the multiple diseases of the patients studied, with sensitivity, specificity, and positive and negative predictive values of 100%, 30%, 89%, and 100%, respectively</a:t>
            </a:r>
            <a:endParaRPr lang="ru-RU" sz="1200" dirty="0"/>
          </a:p>
          <a:p>
            <a:endParaRPr lang="ru-RU" dirty="0"/>
          </a:p>
        </p:txBody>
      </p:sp>
      <p:sp>
        <p:nvSpPr>
          <p:cNvPr id="4" name="Номер слайда 3"/>
          <p:cNvSpPr>
            <a:spLocks noGrp="1"/>
          </p:cNvSpPr>
          <p:nvPr>
            <p:ph type="sldNum" sz="quarter" idx="10"/>
          </p:nvPr>
        </p:nvSpPr>
        <p:spPr/>
        <p:txBody>
          <a:bodyPr/>
          <a:lstStyle/>
          <a:p>
            <a:fld id="{4B4B04E8-27F0-420F-89E2-01225CCDBEB2}" type="slidenum">
              <a:rPr lang="ru-RU" smtClean="0"/>
              <a:t>19</a:t>
            </a:fld>
            <a:endParaRPr lang="ru-RU"/>
          </a:p>
        </p:txBody>
      </p:sp>
    </p:spTree>
    <p:extLst>
      <p:ext uri="{BB962C8B-B14F-4D97-AF65-F5344CB8AC3E}">
        <p14:creationId xmlns:p14="http://schemas.microsoft.com/office/powerpoint/2010/main" val="3148424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i="0" kern="1200" dirty="0">
                <a:solidFill>
                  <a:schemeClr val="tx1"/>
                </a:solidFill>
                <a:effectLst/>
                <a:latin typeface="+mn-lt"/>
                <a:ea typeface="+mn-ea"/>
                <a:cs typeface="+mn-cs"/>
              </a:rPr>
              <a:t>. This project uses the E-care smart </a:t>
            </a:r>
            <a:r>
              <a:rPr lang="en-US" sz="1200" b="0" i="0" kern="1200" dirty="0" err="1">
                <a:solidFill>
                  <a:schemeClr val="tx1"/>
                </a:solidFill>
                <a:effectLst/>
                <a:latin typeface="+mn-lt"/>
                <a:ea typeface="+mn-ea"/>
                <a:cs typeface="+mn-cs"/>
              </a:rPr>
              <a:t>telemonitoring</a:t>
            </a:r>
            <a:r>
              <a:rPr lang="en-US" sz="1200" b="0" i="0" kern="1200" dirty="0">
                <a:solidFill>
                  <a:schemeClr val="tx1"/>
                </a:solidFill>
                <a:effectLst/>
                <a:latin typeface="+mn-lt"/>
                <a:ea typeface="+mn-ea"/>
                <a:cs typeface="+mn-cs"/>
              </a:rPr>
              <a:t> platform to follow heart failure patients at home according to the organizational model established by the national health insurance as part of the national PRADO program for heart failure patients, which aims to support heart failure patients returning home from hospital and to optimize their management. The PRADO INCADO project integrates a telemedicine solution to structure the patients’ care pathways, enable healthcare professionals to exchange with each other, and incorporate a </a:t>
            </a:r>
            <a:r>
              <a:rPr lang="en-US" sz="1200" b="0" i="0" kern="1200" dirty="0" err="1">
                <a:solidFill>
                  <a:schemeClr val="tx1"/>
                </a:solidFill>
                <a:effectLst/>
                <a:latin typeface="+mn-lt"/>
                <a:ea typeface="+mn-ea"/>
                <a:cs typeface="+mn-cs"/>
              </a:rPr>
              <a:t>telemonitoring</a:t>
            </a:r>
            <a:r>
              <a:rPr lang="en-US" sz="1200" b="0" i="0" kern="1200" dirty="0">
                <a:solidFill>
                  <a:schemeClr val="tx1"/>
                </a:solidFill>
                <a:effectLst/>
                <a:latin typeface="+mn-lt"/>
                <a:ea typeface="+mn-ea"/>
                <a:cs typeface="+mn-cs"/>
              </a:rPr>
              <a:t> solution (</a:t>
            </a:r>
            <a:r>
              <a:rPr lang="en-US" dirty="0"/>
              <a:t>adapted fromhttps://www.omicsonline.org/open-access/telemedicine-to-monitor-elderly-patients-with-chronic-diseases-with-a-special-focus-on-patients-with-chronic-heart-failure-2167-7182-1000311.php?aid=73930</a:t>
            </a:r>
            <a:r>
              <a:rPr lang="en-US" sz="1200" b="0" i="0" kern="1200" dirty="0">
                <a:solidFill>
                  <a:schemeClr val="tx1"/>
                </a:solidFill>
                <a:effectLst/>
                <a:latin typeface="+mn-lt"/>
                <a:ea typeface="+mn-ea"/>
                <a:cs typeface="+mn-cs"/>
              </a:rPr>
              <a:t> [last accessed: May 2018]).</a:t>
            </a:r>
            <a:endParaRPr lang="ru-RU" dirty="0"/>
          </a:p>
        </p:txBody>
      </p:sp>
      <p:sp>
        <p:nvSpPr>
          <p:cNvPr id="4" name="Номер слайда 3"/>
          <p:cNvSpPr>
            <a:spLocks noGrp="1"/>
          </p:cNvSpPr>
          <p:nvPr>
            <p:ph type="sldNum" sz="quarter" idx="10"/>
          </p:nvPr>
        </p:nvSpPr>
        <p:spPr/>
        <p:txBody>
          <a:bodyPr/>
          <a:lstStyle/>
          <a:p>
            <a:fld id="{4B4B04E8-27F0-420F-89E2-01225CCDBEB2}" type="slidenum">
              <a:rPr lang="ru-RU" smtClean="0"/>
              <a:t>20</a:t>
            </a:fld>
            <a:endParaRPr lang="ru-RU"/>
          </a:p>
        </p:txBody>
      </p:sp>
    </p:spTree>
    <p:extLst>
      <p:ext uri="{BB962C8B-B14F-4D97-AF65-F5344CB8AC3E}">
        <p14:creationId xmlns:p14="http://schemas.microsoft.com/office/powerpoint/2010/main" val="842160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Planşet</a:t>
            </a:r>
            <a:r>
              <a:rPr lang="en-US" dirty="0"/>
              <a:t> </a:t>
            </a:r>
            <a:r>
              <a:rPr lang="en-US" dirty="0" err="1"/>
              <a:t>vasitəsilə</a:t>
            </a:r>
            <a:r>
              <a:rPr lang="en-US" dirty="0"/>
              <a:t> </a:t>
            </a:r>
            <a:r>
              <a:rPr lang="en-US" dirty="0" err="1"/>
              <a:t>xəstələrlə</a:t>
            </a:r>
            <a:r>
              <a:rPr lang="en-US" dirty="0"/>
              <a:t> </a:t>
            </a:r>
            <a:r>
              <a:rPr lang="en-US" dirty="0" err="1"/>
              <a:t>qarşılıqlı</a:t>
            </a:r>
            <a:r>
              <a:rPr lang="en-US" dirty="0"/>
              <a:t> </a:t>
            </a:r>
            <a:r>
              <a:rPr lang="en-US" dirty="0" err="1"/>
              <a:t>əlaqə</a:t>
            </a:r>
            <a:r>
              <a:rPr lang="en-US" dirty="0"/>
              <a:t> </a:t>
            </a:r>
            <a:r>
              <a:rPr lang="en-US" dirty="0" err="1"/>
              <a:t>quran</a:t>
            </a:r>
            <a:r>
              <a:rPr lang="en-US" dirty="0"/>
              <a:t> </a:t>
            </a:r>
            <a:r>
              <a:rPr lang="en-US" dirty="0" err="1"/>
              <a:t>ağıllı</a:t>
            </a:r>
            <a:r>
              <a:rPr lang="en-US" dirty="0"/>
              <a:t> </a:t>
            </a:r>
            <a:r>
              <a:rPr lang="en-US" dirty="0" err="1"/>
              <a:t>köməkçi</a:t>
            </a:r>
            <a:r>
              <a:rPr lang="en-US" dirty="0"/>
              <a:t> </a:t>
            </a:r>
            <a:r>
              <a:rPr lang="en-US" dirty="0" err="1"/>
              <a:t>avatarının</a:t>
            </a:r>
            <a:r>
              <a:rPr lang="en-US" dirty="0"/>
              <a:t> </a:t>
            </a:r>
            <a:r>
              <a:rPr lang="en-US" dirty="0" err="1"/>
              <a:t>arxasında</a:t>
            </a:r>
            <a:r>
              <a:rPr lang="en-US" dirty="0"/>
              <a:t> </a:t>
            </a:r>
            <a:r>
              <a:rPr lang="en-US" dirty="0" err="1"/>
              <a:t>sağlamlıq</a:t>
            </a:r>
            <a:r>
              <a:rPr lang="en-US" dirty="0"/>
              <a:t> </a:t>
            </a:r>
            <a:r>
              <a:rPr lang="en-US" dirty="0" err="1"/>
              <a:t>məşqçiləri</a:t>
            </a:r>
            <a:r>
              <a:rPr lang="en-US" dirty="0"/>
              <a:t> </a:t>
            </a:r>
            <a:r>
              <a:rPr lang="en-US" dirty="0" err="1"/>
              <a:t>və</a:t>
            </a:r>
            <a:r>
              <a:rPr lang="en-US" dirty="0"/>
              <a:t> </a:t>
            </a:r>
            <a:r>
              <a:rPr lang="en-US" dirty="0" err="1"/>
              <a:t>tibb</a:t>
            </a:r>
            <a:r>
              <a:rPr lang="en-US" dirty="0"/>
              <a:t> </a:t>
            </a:r>
            <a:r>
              <a:rPr lang="en-US" dirty="0" err="1"/>
              <a:t>bacılarından</a:t>
            </a:r>
            <a:r>
              <a:rPr lang="en-US" dirty="0"/>
              <a:t> </a:t>
            </a:r>
            <a:r>
              <a:rPr lang="en-US" dirty="0" err="1"/>
              <a:t>ibarət</a:t>
            </a:r>
            <a:r>
              <a:rPr lang="en-US" dirty="0"/>
              <a:t> </a:t>
            </a:r>
            <a:r>
              <a:rPr lang="en-US" dirty="0" err="1"/>
              <a:t>bütöv</a:t>
            </a:r>
            <a:r>
              <a:rPr lang="en-US" dirty="0"/>
              <a:t> </a:t>
            </a:r>
            <a:r>
              <a:rPr lang="en-US" dirty="0" err="1"/>
              <a:t>bir</a:t>
            </a:r>
            <a:r>
              <a:rPr lang="en-US" dirty="0"/>
              <a:t> </a:t>
            </a:r>
            <a:r>
              <a:rPr lang="en-US" dirty="0" err="1"/>
              <a:t>komanda</a:t>
            </a:r>
            <a:r>
              <a:rPr lang="en-US" dirty="0"/>
              <a:t> var. </a:t>
            </a:r>
            <a:r>
              <a:rPr lang="en-US" dirty="0" err="1"/>
              <a:t>Rəqəmsal</a:t>
            </a:r>
            <a:r>
              <a:rPr lang="en-US" dirty="0"/>
              <a:t> </a:t>
            </a:r>
            <a:r>
              <a:rPr lang="en-US" dirty="0" err="1"/>
              <a:t>texnologiya</a:t>
            </a:r>
            <a:r>
              <a:rPr lang="en-US" dirty="0"/>
              <a:t> </a:t>
            </a:r>
            <a:r>
              <a:rPr lang="en-US" dirty="0" err="1"/>
              <a:t>və</a:t>
            </a:r>
            <a:r>
              <a:rPr lang="en-US" dirty="0"/>
              <a:t> </a:t>
            </a:r>
            <a:r>
              <a:rPr lang="en-US" dirty="0" err="1"/>
              <a:t>həqiqi</a:t>
            </a:r>
            <a:r>
              <a:rPr lang="en-US" dirty="0"/>
              <a:t> </a:t>
            </a:r>
            <a:r>
              <a:rPr lang="en-US" dirty="0" err="1"/>
              <a:t>insan</a:t>
            </a:r>
            <a:r>
              <a:rPr lang="en-US" dirty="0"/>
              <a:t> </a:t>
            </a:r>
            <a:r>
              <a:rPr lang="en-US" dirty="0" err="1"/>
              <a:t>əlaqəsinin</a:t>
            </a:r>
            <a:r>
              <a:rPr lang="en-US" dirty="0"/>
              <a:t> </a:t>
            </a:r>
            <a:r>
              <a:rPr lang="en-US" dirty="0" err="1"/>
              <a:t>bu</a:t>
            </a:r>
            <a:r>
              <a:rPr lang="en-US" dirty="0"/>
              <a:t> </a:t>
            </a:r>
            <a:r>
              <a:rPr lang="en-US" dirty="0" err="1"/>
              <a:t>birləşməsi</a:t>
            </a:r>
            <a:r>
              <a:rPr lang="en-US" dirty="0"/>
              <a:t> </a:t>
            </a:r>
            <a:r>
              <a:rPr lang="en-US" dirty="0" err="1"/>
              <a:t>Qulluq</a:t>
            </a:r>
            <a:r>
              <a:rPr lang="en-US" dirty="0"/>
              <a:t> </a:t>
            </a:r>
            <a:r>
              <a:rPr lang="en-US" dirty="0" err="1"/>
              <a:t>Məşqçisini</a:t>
            </a:r>
            <a:r>
              <a:rPr lang="en-US" dirty="0"/>
              <a:t> </a:t>
            </a:r>
            <a:r>
              <a:rPr lang="en-US" dirty="0" err="1"/>
              <a:t>ölkənin</a:t>
            </a:r>
            <a:r>
              <a:rPr lang="en-US" dirty="0"/>
              <a:t> </a:t>
            </a:r>
            <a:r>
              <a:rPr lang="en-US" dirty="0" err="1"/>
              <a:t>qayğı</a:t>
            </a:r>
            <a:r>
              <a:rPr lang="en-US" dirty="0"/>
              <a:t> </a:t>
            </a:r>
            <a:r>
              <a:rPr lang="en-US" dirty="0" err="1"/>
              <a:t>göstərən</a:t>
            </a:r>
            <a:r>
              <a:rPr lang="en-US" dirty="0"/>
              <a:t> </a:t>
            </a:r>
            <a:r>
              <a:rPr lang="en-US" dirty="0" err="1"/>
              <a:t>çatışmazlığı</a:t>
            </a:r>
            <a:r>
              <a:rPr lang="en-US" dirty="0"/>
              <a:t> </a:t>
            </a:r>
            <a:r>
              <a:rPr lang="en-US" dirty="0" err="1"/>
              <a:t>üçün</a:t>
            </a:r>
            <a:r>
              <a:rPr lang="en-US" dirty="0"/>
              <a:t> </a:t>
            </a:r>
            <a:r>
              <a:rPr lang="en-US" dirty="0" err="1"/>
              <a:t>mükəmməl</a:t>
            </a:r>
            <a:r>
              <a:rPr lang="en-US" dirty="0"/>
              <a:t> </a:t>
            </a:r>
            <a:r>
              <a:rPr lang="en-US" dirty="0" err="1"/>
              <a:t>həll</a:t>
            </a:r>
            <a:r>
              <a:rPr lang="en-US" dirty="0"/>
              <a:t> </a:t>
            </a:r>
            <a:r>
              <a:rPr lang="en-US" dirty="0" err="1"/>
              <a:t>yolu</a:t>
            </a:r>
            <a:r>
              <a:rPr lang="en-US" dirty="0"/>
              <a:t> </a:t>
            </a:r>
            <a:r>
              <a:rPr lang="en-US" dirty="0" err="1"/>
              <a:t>edir</a:t>
            </a:r>
            <a:r>
              <a:rPr lang="en-US" dirty="0"/>
              <a:t>. </a:t>
            </a:r>
            <a:endParaRPr lang="ru-RU" dirty="0"/>
          </a:p>
        </p:txBody>
      </p:sp>
      <p:sp>
        <p:nvSpPr>
          <p:cNvPr id="4" name="Номер слайда 3"/>
          <p:cNvSpPr>
            <a:spLocks noGrp="1"/>
          </p:cNvSpPr>
          <p:nvPr>
            <p:ph type="sldNum" sz="quarter" idx="10"/>
          </p:nvPr>
        </p:nvSpPr>
        <p:spPr/>
        <p:txBody>
          <a:bodyPr/>
          <a:lstStyle/>
          <a:p>
            <a:fld id="{4B4B04E8-27F0-420F-89E2-01225CCDBEB2}" type="slidenum">
              <a:rPr lang="ru-RU" smtClean="0"/>
              <a:t>23</a:t>
            </a:fld>
            <a:endParaRPr lang="ru-RU"/>
          </a:p>
        </p:txBody>
      </p:sp>
    </p:spTree>
    <p:extLst>
      <p:ext uri="{BB962C8B-B14F-4D97-AF65-F5344CB8AC3E}">
        <p14:creationId xmlns:p14="http://schemas.microsoft.com/office/powerpoint/2010/main" val="1488293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Rəqəmsal</a:t>
            </a:r>
            <a:r>
              <a:rPr lang="en-US" dirty="0"/>
              <a:t> </a:t>
            </a:r>
            <a:r>
              <a:rPr lang="en-US" dirty="0" err="1"/>
              <a:t>texnologiyalara</a:t>
            </a:r>
            <a:r>
              <a:rPr lang="en-US" dirty="0"/>
              <a:t> </a:t>
            </a:r>
            <a:r>
              <a:rPr lang="en-US" dirty="0" err="1"/>
              <a:t>və</a:t>
            </a:r>
            <a:r>
              <a:rPr lang="en-US" dirty="0"/>
              <a:t> </a:t>
            </a:r>
            <a:r>
              <a:rPr lang="en-US" dirty="0" err="1"/>
              <a:t>internetə</a:t>
            </a:r>
            <a:r>
              <a:rPr lang="en-US" dirty="0"/>
              <a:t> </a:t>
            </a:r>
            <a:r>
              <a:rPr lang="en-US" dirty="0" err="1"/>
              <a:t>çıxış</a:t>
            </a:r>
            <a:r>
              <a:rPr lang="en-US" dirty="0"/>
              <a:t> </a:t>
            </a:r>
            <a:r>
              <a:rPr lang="en-US" dirty="0" err="1"/>
              <a:t>bəzi</a:t>
            </a:r>
            <a:r>
              <a:rPr lang="en-US" dirty="0"/>
              <a:t> </a:t>
            </a:r>
            <a:r>
              <a:rPr lang="en-US" dirty="0" err="1"/>
              <a:t>xəstələr</a:t>
            </a:r>
            <a:r>
              <a:rPr lang="en-US" dirty="0"/>
              <a:t> </a:t>
            </a:r>
            <a:r>
              <a:rPr lang="en-US" dirty="0" err="1"/>
              <a:t>üçün</a:t>
            </a:r>
            <a:r>
              <a:rPr lang="en-US" dirty="0"/>
              <a:t> problem </a:t>
            </a:r>
            <a:r>
              <a:rPr lang="en-US" dirty="0" err="1"/>
              <a:t>olaraq</a:t>
            </a:r>
            <a:r>
              <a:rPr lang="en-US" dirty="0"/>
              <a:t> </a:t>
            </a:r>
            <a:r>
              <a:rPr lang="en-US" dirty="0" err="1"/>
              <a:t>qalır</a:t>
            </a:r>
            <a:r>
              <a:rPr lang="en-US" dirty="0"/>
              <a:t>. </a:t>
            </a:r>
            <a:endParaRPr lang="ru-RU" dirty="0"/>
          </a:p>
        </p:txBody>
      </p:sp>
      <p:sp>
        <p:nvSpPr>
          <p:cNvPr id="4" name="Номер слайда 3"/>
          <p:cNvSpPr>
            <a:spLocks noGrp="1"/>
          </p:cNvSpPr>
          <p:nvPr>
            <p:ph type="sldNum" sz="quarter" idx="10"/>
          </p:nvPr>
        </p:nvSpPr>
        <p:spPr/>
        <p:txBody>
          <a:bodyPr/>
          <a:lstStyle/>
          <a:p>
            <a:fld id="{4B4B04E8-27F0-420F-89E2-01225CCDBEB2}" type="slidenum">
              <a:rPr lang="ru-RU" smtClean="0"/>
              <a:t>24</a:t>
            </a:fld>
            <a:endParaRPr lang="ru-RU"/>
          </a:p>
        </p:txBody>
      </p:sp>
    </p:spTree>
    <p:extLst>
      <p:ext uri="{BB962C8B-B14F-4D97-AF65-F5344CB8AC3E}">
        <p14:creationId xmlns:p14="http://schemas.microsoft.com/office/powerpoint/2010/main" val="834663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err="1">
                <a:solidFill>
                  <a:schemeClr val="tx1"/>
                </a:solidFill>
                <a:effectLst/>
                <a:latin typeface="+mn-lt"/>
                <a:ea typeface="+mn-ea"/>
                <a:cs typeface="+mn-cs"/>
              </a:rPr>
              <a:t>Texnologiyanın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inkişafı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bəşəriyyətə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müxtəlif</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yollarla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fayda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verdi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Texnologiyanın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tibb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sahəsində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tətbiqi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tədqiqatçılara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həkimlərə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xəstələrini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daha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effektiv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effektiv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müalicə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etməyə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imkan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verib</a:t>
            </a:r>
            <a:r>
              <a:rPr lang="en-US" sz="1200" kern="1200" dirty="0">
                <a:solidFill>
                  <a:schemeClr val="tx1"/>
                </a:solidFill>
                <a:effectLst/>
                <a:latin typeface="+mn-lt"/>
                <a:ea typeface="+mn-ea"/>
                <a:cs typeface="+mn-cs"/>
              </a:rPr>
              <a:t>.</a:t>
            </a:r>
            <a:r>
              <a:rPr lang="ru-RU" dirty="0">
                <a:effectLst/>
              </a:rPr>
              <a:t> </a:t>
            </a:r>
            <a:r>
              <a:rPr lang="en-US" sz="1200" kern="1200" dirty="0">
                <a:solidFill>
                  <a:schemeClr val="tx1"/>
                </a:solidFill>
                <a:effectLst/>
                <a:latin typeface="+mn-lt"/>
                <a:ea typeface="+mn-ea"/>
                <a:cs typeface="+mn-cs"/>
              </a:rPr>
              <a:t>Bu </a:t>
            </a:r>
            <a:r>
              <a:rPr lang="en-US" sz="1200" kern="1200" dirty="0" err="1">
                <a:solidFill>
                  <a:schemeClr val="tx1"/>
                </a:solidFill>
                <a:effectLst/>
                <a:latin typeface="+mn-lt"/>
                <a:ea typeface="+mn-ea"/>
                <a:cs typeface="+mn-cs"/>
              </a:rPr>
              <a:t>bölmə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ürək-damar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xəstəliklərinin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proqnozlaşdırılması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üçün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istifadə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olunan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müxtəlif</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texn</a:t>
            </a:r>
            <a:endParaRPr lang="en-US" sz="1200" kern="1200" dirty="0">
              <a:solidFill>
                <a:schemeClr val="tx1"/>
              </a:solidFill>
              <a:effectLst/>
              <a:latin typeface="+mn-lt"/>
              <a:ea typeface="+mn-ea"/>
              <a:cs typeface="+mn-cs"/>
            </a:endParaRPr>
          </a:p>
          <a:p>
            <a:r>
              <a:rPr lang="en-US" sz="1200" dirty="0"/>
              <a:t>Data mining is an essential part of the Artificial Intelligence (AI). The predictive algorithms, as the result of data mining, will be the base for the AI </a:t>
            </a:r>
            <a:r>
              <a:rPr lang="en-US" sz="1200" dirty="0" err="1"/>
              <a:t>application.</a:t>
            </a:r>
            <a:r>
              <a:rPr lang="en-US" sz="1200" kern="1200" dirty="0" err="1">
                <a:solidFill>
                  <a:schemeClr val="tx1"/>
                </a:solidFill>
                <a:effectLst/>
                <a:latin typeface="+mn-lt"/>
                <a:ea typeface="+mn-ea"/>
                <a:cs typeface="+mn-cs"/>
              </a:rPr>
              <a:t>oloji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üsullara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onların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daha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texnoloji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perspektivdə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effektivliyinə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diqqət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yetirəcəkdir</a:t>
            </a:r>
            <a:r>
              <a:rPr lang="en-US" sz="1200" kern="1200" dirty="0">
                <a:solidFill>
                  <a:schemeClr val="tx1"/>
                </a:solidFill>
                <a:effectLst/>
                <a:latin typeface="+mn-lt"/>
                <a:ea typeface="+mn-ea"/>
                <a:cs typeface="+mn-cs"/>
              </a:rPr>
              <a:t>.</a:t>
            </a:r>
            <a:r>
              <a:rPr lang="ru-RU" dirty="0">
                <a:effectLst/>
              </a:rPr>
              <a:t> </a:t>
            </a:r>
            <a:endParaRPr lang="az-Latn-AZ" dirty="0">
              <a:effectLst/>
            </a:endParaRPr>
          </a:p>
          <a:p>
            <a:r>
              <a:rPr lang="en-US" dirty="0"/>
              <a:t>3.2. Artificial Intelligence Tools used for Cardiovascular Disease Diagnosis/Prediction, Especially for ECG Artificial intelligence (AI) is a technology and computer system capability that can mimic the intelligence of human learning and problem-solving for complex tasks. Both classical machine learning and deep learning are branches of AI. Machine learning (ML) is the process of using mathematical models to allow a computer to automatically learn from data without direct instruction and improve learning based on experience. Machine learning works on algorithms and uses a large amount of data to make decisions and the generated model can produce proper results or give predictions. A neural network (NN) is one way to train a computer to mimic the human brain, which enables the computer</a:t>
            </a:r>
            <a:endParaRPr lang="az-Latn-AZ" dirty="0"/>
          </a:p>
          <a:p>
            <a:r>
              <a:rPr lang="en-US" sz="1200" b="0" i="0" kern="1200" dirty="0">
                <a:solidFill>
                  <a:schemeClr val="tx1"/>
                </a:solidFill>
                <a:effectLst/>
                <a:latin typeface="+mn-lt"/>
                <a:ea typeface="+mn-ea"/>
                <a:cs typeface="+mn-cs"/>
              </a:rPr>
              <a:t> Machine learning works on algorithms and uses a large amount of data to make decisions and the generated model can produce proper results or give predictions. A neural network (NN) is one way to train a computer to mimic the human brain, which enables the computer system to achieve AI through deep learning (DL). In recent years, there has been a surge in research publications where AI has been used in medicine and healthcare</a:t>
            </a:r>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Understanding AI applications in wearable sensor data manipulation is, therefore, of paramount importance in </a:t>
            </a:r>
            <a:r>
              <a:rPr lang="en-US" dirty="0" err="1"/>
              <a:t>optimising</a:t>
            </a:r>
            <a:r>
              <a:rPr lang="en-US" dirty="0"/>
              <a:t> the diagnosis and prediction of CVD.</a:t>
            </a:r>
            <a:endParaRPr lang="ru-RU" dirty="0"/>
          </a:p>
          <a:p>
            <a:r>
              <a:rPr lang="ru-RU" sz="1200" b="0" i="1" kern="1200" dirty="0">
                <a:solidFill>
                  <a:schemeClr val="tx1"/>
                </a:solidFill>
                <a:effectLst/>
                <a:latin typeface="+mn-lt"/>
                <a:ea typeface="+mn-ea"/>
                <a:cs typeface="+mn-cs"/>
              </a:rPr>
              <a:t>добыча данных, интеллектуальный анализ данных, глубинный анализ данных</a:t>
            </a:r>
            <a:r>
              <a:rPr lang="ru-RU" sz="1200" b="0" i="0" kern="1200" dirty="0">
                <a:solidFill>
                  <a:schemeClr val="tx1"/>
                </a:solidFill>
                <a:effectLst/>
                <a:latin typeface="+mn-lt"/>
                <a:ea typeface="+mn-ea"/>
                <a:cs typeface="+mn-cs"/>
              </a:rPr>
              <a:t>) — собирательное название, используемое для обозначения совокупности методов обнаружения в </a:t>
            </a:r>
            <a:r>
              <a:rPr lang="ru-RU" sz="1200" b="0" i="0" u="none" strike="noStrike" kern="1200" dirty="0">
                <a:solidFill>
                  <a:schemeClr val="tx1"/>
                </a:solidFill>
                <a:effectLst/>
                <a:latin typeface="+mn-lt"/>
                <a:ea typeface="+mn-ea"/>
                <a:cs typeface="+mn-cs"/>
                <a:hlinkClick r:id="rId3" tooltip="Данные"/>
              </a:rPr>
              <a:t>данных</a:t>
            </a:r>
            <a:r>
              <a:rPr lang="ru-RU" sz="1200" b="0" i="0" kern="1200" dirty="0">
                <a:solidFill>
                  <a:schemeClr val="tx1"/>
                </a:solidFill>
                <a:effectLst/>
                <a:latin typeface="+mn-lt"/>
                <a:ea typeface="+mn-ea"/>
                <a:cs typeface="+mn-cs"/>
              </a:rPr>
              <a:t> ранее неизвестных, нетривиальных, практически полезных и доступных интерпретации </a:t>
            </a:r>
            <a:r>
              <a:rPr lang="ru-RU" sz="1200" b="0" i="0" u="none" strike="noStrike" kern="1200" dirty="0">
                <a:solidFill>
                  <a:schemeClr val="tx1"/>
                </a:solidFill>
                <a:effectLst/>
                <a:latin typeface="+mn-lt"/>
                <a:ea typeface="+mn-ea"/>
                <a:cs typeface="+mn-cs"/>
                <a:hlinkClick r:id="rId4" tooltip="Знание"/>
              </a:rPr>
              <a:t>знаний</a:t>
            </a:r>
            <a:r>
              <a:rPr lang="ru-RU" sz="1200" b="0" i="0" kern="1200" dirty="0">
                <a:solidFill>
                  <a:schemeClr val="tx1"/>
                </a:solidFill>
                <a:effectLst/>
                <a:latin typeface="+mn-lt"/>
                <a:ea typeface="+mn-ea"/>
                <a:cs typeface="+mn-cs"/>
              </a:rPr>
              <a:t>, необходимых для принятия решений в различных сферах человеческой деятельности. Термин введён </a:t>
            </a:r>
            <a:r>
              <a:rPr lang="ru-RU" sz="1200" b="0" i="0" u="none" strike="noStrike" kern="1200" dirty="0">
                <a:solidFill>
                  <a:schemeClr val="tx1"/>
                </a:solidFill>
                <a:effectLst/>
                <a:latin typeface="+mn-lt"/>
                <a:ea typeface="+mn-ea"/>
                <a:cs typeface="+mn-cs"/>
                <a:hlinkClick r:id="rId5" tooltip="en:Gregory Piatetsky-Shapiro"/>
              </a:rPr>
              <a:t>Григорием </a:t>
            </a:r>
            <a:r>
              <a:rPr lang="ru-RU" sz="1200" b="0" i="0" u="none" strike="noStrike" kern="1200" dirty="0" err="1">
                <a:solidFill>
                  <a:schemeClr val="tx1"/>
                </a:solidFill>
                <a:effectLst/>
                <a:latin typeface="+mn-lt"/>
                <a:ea typeface="+mn-ea"/>
                <a:cs typeface="+mn-cs"/>
                <a:hlinkClick r:id="rId5" tooltip="en:Gregory Piatetsky-Shapiro"/>
              </a:rPr>
              <a:t>Пятецким-Шапиро</a:t>
            </a:r>
            <a:r>
              <a:rPr lang="ru-RU" sz="1200" b="0" i="0" u="none" strike="noStrike" kern="1200" baseline="30000" dirty="0" err="1">
                <a:solidFill>
                  <a:schemeClr val="tx1"/>
                </a:solidFill>
                <a:effectLst/>
                <a:latin typeface="+mn-lt"/>
                <a:ea typeface="+mn-ea"/>
                <a:cs typeface="+mn-cs"/>
                <a:hlinkClick r:id="rId6" tooltip="Пятецкий-Шапиро, Григорий Ильич (страница отсутствует)"/>
              </a:rPr>
              <a:t>ru</a:t>
            </a:r>
            <a:r>
              <a:rPr lang="ru-RU" sz="1200" b="0" i="0" kern="1200" baseline="-25000" dirty="0" err="1">
                <a:solidFill>
                  <a:schemeClr val="tx1"/>
                </a:solidFill>
                <a:effectLst/>
                <a:latin typeface="+mn-lt"/>
                <a:ea typeface="+mn-ea"/>
                <a:cs typeface="+mn-cs"/>
              </a:rPr>
              <a:t>en</a:t>
            </a:r>
            <a:r>
              <a:rPr lang="ru-RU" sz="1200" b="0" i="0" kern="1200" dirty="0">
                <a:solidFill>
                  <a:schemeClr val="tx1"/>
                </a:solidFill>
                <a:effectLst/>
                <a:latin typeface="+mn-lt"/>
                <a:ea typeface="+mn-ea"/>
                <a:cs typeface="+mn-cs"/>
              </a:rPr>
              <a:t> в </a:t>
            </a:r>
            <a:r>
              <a:rPr lang="ru-RU" sz="1200" b="0" i="0" u="none" strike="noStrike" kern="1200" dirty="0">
                <a:solidFill>
                  <a:schemeClr val="tx1"/>
                </a:solidFill>
                <a:effectLst/>
                <a:latin typeface="+mn-lt"/>
                <a:ea typeface="+mn-ea"/>
                <a:cs typeface="+mn-cs"/>
                <a:hlinkClick r:id="rId7" tooltip="1989 год"/>
              </a:rPr>
              <a:t>1989 год</a:t>
            </a:r>
            <a:endParaRPr lang="ru-RU" dirty="0"/>
          </a:p>
          <a:p>
            <a:endParaRPr lang="ru-RU" dirty="0"/>
          </a:p>
        </p:txBody>
      </p:sp>
      <p:sp>
        <p:nvSpPr>
          <p:cNvPr id="4" name="Номер слайда 3"/>
          <p:cNvSpPr>
            <a:spLocks noGrp="1"/>
          </p:cNvSpPr>
          <p:nvPr>
            <p:ph type="sldNum" sz="quarter" idx="10"/>
          </p:nvPr>
        </p:nvSpPr>
        <p:spPr/>
        <p:txBody>
          <a:bodyPr/>
          <a:lstStyle/>
          <a:p>
            <a:fld id="{4B4B04E8-27F0-420F-89E2-01225CCDBEB2}" type="slidenum">
              <a:rPr lang="ru-RU" smtClean="0"/>
              <a:t>5</a:t>
            </a:fld>
            <a:endParaRPr lang="ru-RU"/>
          </a:p>
        </p:txBody>
      </p:sp>
    </p:spTree>
    <p:extLst>
      <p:ext uri="{BB962C8B-B14F-4D97-AF65-F5344CB8AC3E}">
        <p14:creationId xmlns:p14="http://schemas.microsoft.com/office/powerpoint/2010/main" val="3838599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z-Latn-AZ" sz="1200" b="1" i="0" kern="1200" dirty="0">
                <a:solidFill>
                  <a:schemeClr val="tx1"/>
                </a:solidFill>
                <a:effectLst/>
                <a:latin typeface="+mn-lt"/>
                <a:ea typeface="+mn-ea"/>
                <a:cs typeface="+mn-cs"/>
              </a:rPr>
              <a:t> </a:t>
            </a:r>
            <a:r>
              <a:rPr lang="en-US" dirty="0">
                <a:solidFill>
                  <a:schemeClr val="bg1"/>
                </a:solidFill>
                <a:latin typeface="Roboto"/>
              </a:rPr>
              <a:t>The use of artificial intelligence within the healthcare industry an annual rate of 40% through 2022 – to $6.6 Billion, from approximately $600 Million in 2014</a:t>
            </a:r>
            <a:r>
              <a:rPr lang="az-Latn-AZ" dirty="0">
                <a:solidFill>
                  <a:schemeClr val="bg1"/>
                </a:solidFill>
                <a:latin typeface="Roboto"/>
              </a:rPr>
              <a:t> </a:t>
            </a:r>
            <a:r>
              <a:rPr lang="en-US" dirty="0">
                <a:solidFill>
                  <a:schemeClr val="bg1"/>
                </a:solidFill>
              </a:rPr>
              <a:t>While health AI industry valuation stood at </a:t>
            </a:r>
            <a:r>
              <a:rPr lang="en-US" dirty="0">
                <a:solidFill>
                  <a:schemeClr val="bg1"/>
                </a:solidFill>
                <a:hlinkClick r:id="rId3"/>
              </a:rPr>
              <a:t>$600 million</a:t>
            </a:r>
            <a:r>
              <a:rPr lang="en-US" dirty="0">
                <a:solidFill>
                  <a:schemeClr val="bg1"/>
                </a:solidFill>
              </a:rPr>
              <a:t> back in 2014, it's expected to hit a whopping </a:t>
            </a:r>
            <a:r>
              <a:rPr lang="en-US" dirty="0">
                <a:solidFill>
                  <a:schemeClr val="bg1"/>
                </a:solidFill>
                <a:hlinkClick r:id="rId3"/>
              </a:rPr>
              <a:t>$150 billion</a:t>
            </a:r>
            <a:r>
              <a:rPr lang="en-US" dirty="0">
                <a:solidFill>
                  <a:schemeClr val="bg1"/>
                </a:solidFill>
              </a:rPr>
              <a:t> by 2026. Interestingly, AI applications in healthcare are eclectic, ranging from surgery-aide robots to faster discovery of drugs, and everything in between.</a:t>
            </a:r>
            <a:endParaRPr lang="ru-RU" dirty="0">
              <a:solidFill>
                <a:schemeClr val="bg1"/>
              </a:solidFill>
            </a:endParaRPr>
          </a:p>
          <a:p>
            <a:endParaRPr lang="ru-RU" dirty="0"/>
          </a:p>
        </p:txBody>
      </p:sp>
      <p:sp>
        <p:nvSpPr>
          <p:cNvPr id="4" name="Номер слайда 3"/>
          <p:cNvSpPr>
            <a:spLocks noGrp="1"/>
          </p:cNvSpPr>
          <p:nvPr>
            <p:ph type="sldNum" sz="quarter" idx="10"/>
          </p:nvPr>
        </p:nvSpPr>
        <p:spPr/>
        <p:txBody>
          <a:bodyPr/>
          <a:lstStyle/>
          <a:p>
            <a:fld id="{4B4B04E8-27F0-420F-89E2-01225CCDBEB2}" type="slidenum">
              <a:rPr lang="ru-RU" smtClean="0"/>
              <a:t>6</a:t>
            </a:fld>
            <a:endParaRPr lang="ru-RU"/>
          </a:p>
        </p:txBody>
      </p:sp>
    </p:spTree>
    <p:extLst>
      <p:ext uri="{BB962C8B-B14F-4D97-AF65-F5344CB8AC3E}">
        <p14:creationId xmlns:p14="http://schemas.microsoft.com/office/powerpoint/2010/main" val="3845175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demand for increased accessibility to care by patients, the need for reducing the distance between doctors and patients, and avoiding delays in the provision of care. The increased awareness among patients of the importance of early screening of </a:t>
            </a:r>
            <a:r>
              <a:rPr lang="en-US" dirty="0" err="1"/>
              <a:t>noncommunicable</a:t>
            </a:r>
            <a:r>
              <a:rPr lang="en-US" dirty="0"/>
              <a:t> disease and the enhanced level of informatics literacy among people will boost the use of connected tools. Some of them, in particular, are the focus of current research in e-health</a:t>
            </a:r>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Thanks to the diffusion of the Internet and smartphones, BPT integrated with multifaceted multimodal </a:t>
            </a:r>
            <a:r>
              <a:rPr lang="en-US" dirty="0" err="1"/>
              <a:t>telehealth</a:t>
            </a:r>
            <a:r>
              <a:rPr lang="en-US" dirty="0"/>
              <a:t> interventions is gaining momentum among patients and healthcare professionals. Soon, </a:t>
            </a:r>
            <a:r>
              <a:rPr lang="en-US" dirty="0" err="1"/>
              <a:t>telehealth</a:t>
            </a:r>
            <a:r>
              <a:rPr lang="en-US" dirty="0"/>
              <a:t> will disrupt hypertension management by expanding access to screening across the population of patients, favoring early detection of high BP, and improving the quality of care. However, much research is still needed to identify the best practical approach and its sustainability in the long term.</a:t>
            </a:r>
            <a:endParaRPr lang="ru-RU" dirty="0"/>
          </a:p>
          <a:p>
            <a:endParaRPr lang="ru-RU" dirty="0"/>
          </a:p>
        </p:txBody>
      </p:sp>
      <p:sp>
        <p:nvSpPr>
          <p:cNvPr id="4" name="Номер слайда 3"/>
          <p:cNvSpPr>
            <a:spLocks noGrp="1"/>
          </p:cNvSpPr>
          <p:nvPr>
            <p:ph type="sldNum" sz="quarter" idx="10"/>
          </p:nvPr>
        </p:nvSpPr>
        <p:spPr/>
        <p:txBody>
          <a:bodyPr/>
          <a:lstStyle/>
          <a:p>
            <a:fld id="{4B4B04E8-27F0-420F-89E2-01225CCDBEB2}" type="slidenum">
              <a:rPr lang="ru-RU" smtClean="0"/>
              <a:t>7</a:t>
            </a:fld>
            <a:endParaRPr lang="ru-RU"/>
          </a:p>
        </p:txBody>
      </p:sp>
    </p:spTree>
    <p:extLst>
      <p:ext uri="{BB962C8B-B14F-4D97-AF65-F5344CB8AC3E}">
        <p14:creationId xmlns:p14="http://schemas.microsoft.com/office/powerpoint/2010/main" val="450163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400" dirty="0"/>
              <a:t>In summary, we have provided evidence that deep learning may uncover additional signals in retinal images that will allow for better cardiovascular risk stratification. In particular, they could enable cardiovascular assessment at the population level by leveraging the existing infrastructure used to screen for diabetic eye disease. Our work also suggests avenues of future research into the source of these associations, and whether they can be used to better understand and prevent cardiovascular disease.</a:t>
            </a:r>
          </a:p>
          <a:p>
            <a:r>
              <a:rPr lang="en-US" sz="1200" dirty="0"/>
              <a:t>Our results indicate that the application of deep learning to retinal fundus images alone can be used to predict multiple cardiovascular risk factors, including age, gender and SBP. That these risk factors are core components used in multiple cardiovascular risk calculators indicates that our model can potentially predict cardiovascular risk directly. This is supported by our preliminary results for the prediction of MACE, which achieve a similar accuracy to the composite SCORE risk calculator. This is also consistent with previous studies that suggest that retinal imaging contains information about cardiovascular risk factors such as age and blood pressure35 as well as MACE18,20,22. Building on this body of work, we demonstrate not only that these signals are present in the retina, but that they are also quantifiable to a degree of precision not reported before.</a:t>
            </a:r>
            <a:endParaRPr lang="ru-RU" sz="1400" dirty="0"/>
          </a:p>
          <a:p>
            <a:endParaRPr lang="ru-RU" dirty="0"/>
          </a:p>
        </p:txBody>
      </p:sp>
      <p:sp>
        <p:nvSpPr>
          <p:cNvPr id="4" name="Номер слайда 3"/>
          <p:cNvSpPr>
            <a:spLocks noGrp="1"/>
          </p:cNvSpPr>
          <p:nvPr>
            <p:ph type="sldNum" sz="quarter" idx="10"/>
          </p:nvPr>
        </p:nvSpPr>
        <p:spPr/>
        <p:txBody>
          <a:bodyPr/>
          <a:lstStyle/>
          <a:p>
            <a:fld id="{4B4B04E8-27F0-420F-89E2-01225CCDBEB2}" type="slidenum">
              <a:rPr lang="ru-RU" smtClean="0"/>
              <a:t>8</a:t>
            </a:fld>
            <a:endParaRPr lang="ru-RU"/>
          </a:p>
        </p:txBody>
      </p:sp>
    </p:spTree>
    <p:extLst>
      <p:ext uri="{BB962C8B-B14F-4D97-AF65-F5344CB8AC3E}">
        <p14:creationId xmlns:p14="http://schemas.microsoft.com/office/powerpoint/2010/main" val="1899193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BACKGROUND: An artificial intelligence (AI) algorithm applied to electrocardiography during sinus rhythm has recently been shown to detect concurrent episodic atrial fibrillation (AF). We sought to characterize the value of AI–enabled electrocardiography (AI-ECG) as a predictor of future AF and assess its performance compared with the CHARGE-AF score (Cohorts for Aging and Research in Genomic Epidemiology–AF) in a population-based sample. METHODS: We calculated the probability of AF using AI-ECG, among participants in the population-based Mayo Clinic Study of Aging who had no history of AF at the time of the baseline study visit. Cox proportional hazards models were fit to assess the independent prognostic value and interaction between AI-ECG AF model output and CHARGE-AF score. C statistics were calculated for AI-ECG AF model output, CHARGE-AF score, and combined AI-ECG and CHARGE-AF score. RESULTS: A total of 1936 participants with median age 75.8 (interquartile range, 70.4–81.8) years and median CHARGE-AF score 14.0 (IQR, 13.2–14.7) were included in the analysis. Participants with AI-ECG AF model output of &gt;0.5 at the baseline visit had cumulative incidence of AF 21.5% at 2 years and 52.2% at 10 years. When included in the same model, both AIECG AF model output (hazard ratio, 1.76 per SD after </a:t>
            </a:r>
            <a:r>
              <a:rPr lang="en-US" sz="1200" dirty="0" err="1"/>
              <a:t>logit</a:t>
            </a:r>
            <a:r>
              <a:rPr lang="en-US" sz="1200" dirty="0"/>
              <a:t> transformation [95% CI, 1.51–2.04]) and CHARGE-AF score (hazard ratio, 1.90 per SD [95% CI, 1.58–2.28]) independently predicted future AF without significant interaction (P=0.54). C statistics were 0.69 (95% CI, 0.66–0.72) for AI-ECG AF model output, 0.69 (95% CI, 0.66–0.71) for CHARGE-AF, and 0.72 (95% CI, 0.69–0.75) for combined AI-ECG and CHARGE-AF score. CONCLUSIONS: In the present study, both the AI-ECG AF model output and CHARGE-AF score independently predicted incident AF. The AI-ECG may offer a means to assess risk with a single test and without requiring manual or automated clinical data abstraction</a:t>
            </a:r>
            <a:endParaRPr lang="ru-RU" sz="1200" dirty="0"/>
          </a:p>
          <a:p>
            <a:endParaRPr lang="ru-RU" dirty="0"/>
          </a:p>
        </p:txBody>
      </p:sp>
      <p:sp>
        <p:nvSpPr>
          <p:cNvPr id="4" name="Номер слайда 3"/>
          <p:cNvSpPr>
            <a:spLocks noGrp="1"/>
          </p:cNvSpPr>
          <p:nvPr>
            <p:ph type="sldNum" sz="quarter" idx="10"/>
          </p:nvPr>
        </p:nvSpPr>
        <p:spPr/>
        <p:txBody>
          <a:bodyPr/>
          <a:lstStyle/>
          <a:p>
            <a:fld id="{4B4B04E8-27F0-420F-89E2-01225CCDBEB2}" type="slidenum">
              <a:rPr lang="ru-RU" smtClean="0"/>
              <a:t>9</a:t>
            </a:fld>
            <a:endParaRPr lang="ru-RU"/>
          </a:p>
        </p:txBody>
      </p:sp>
    </p:spTree>
    <p:extLst>
      <p:ext uri="{BB962C8B-B14F-4D97-AF65-F5344CB8AC3E}">
        <p14:creationId xmlns:p14="http://schemas.microsoft.com/office/powerpoint/2010/main" val="4107377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ru-RU" sz="1200" b="0" i="0" kern="1200" dirty="0">
                <a:solidFill>
                  <a:schemeClr val="tx1"/>
                </a:solidFill>
                <a:effectLst/>
                <a:latin typeface="+mn-lt"/>
                <a:ea typeface="+mn-ea"/>
                <a:cs typeface="+mn-cs"/>
              </a:rPr>
              <a:t>Тем не менее, воспаление — не единственный процесс, участвующий в </a:t>
            </a:r>
            <a:r>
              <a:rPr lang="ru-RU" sz="1200" b="0" i="0" kern="1200" dirty="0" err="1">
                <a:solidFill>
                  <a:schemeClr val="tx1"/>
                </a:solidFill>
                <a:effectLst/>
                <a:latin typeface="+mn-lt"/>
                <a:ea typeface="+mn-ea"/>
                <a:cs typeface="+mn-cs"/>
              </a:rPr>
              <a:t>атерогенезе</a:t>
            </a:r>
            <a:r>
              <a:rPr lang="ru-RU" sz="1200" b="0" i="0" kern="1200" dirty="0">
                <a:solidFill>
                  <a:schemeClr val="tx1"/>
                </a:solidFill>
                <a:effectLst/>
                <a:latin typeface="+mn-lt"/>
                <a:ea typeface="+mn-ea"/>
                <a:cs typeface="+mn-cs"/>
              </a:rPr>
              <a:t>, и мы предположили, что дополнительные рентгенологические признаки неблагоприятного фиброзного и микроваскулярного </a:t>
            </a:r>
            <a:r>
              <a:rPr lang="ru-RU" sz="1200" b="0" i="0" kern="1200" dirty="0" err="1">
                <a:solidFill>
                  <a:schemeClr val="tx1"/>
                </a:solidFill>
                <a:effectLst/>
                <a:latin typeface="+mn-lt"/>
                <a:ea typeface="+mn-ea"/>
                <a:cs typeface="+mn-cs"/>
              </a:rPr>
              <a:t>ремоделирования</a:t>
            </a:r>
            <a:r>
              <a:rPr lang="ru-RU" sz="1200" b="0" i="0" kern="1200" dirty="0">
                <a:solidFill>
                  <a:schemeClr val="tx1"/>
                </a:solidFill>
                <a:effectLst/>
                <a:latin typeface="+mn-lt"/>
                <a:ea typeface="+mn-ea"/>
                <a:cs typeface="+mn-cs"/>
              </a:rPr>
              <a:t> ПВЖТ могут дополнительно улучшить прогноз сердечного риска.</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Perivascular adipose tissue segmentation was performed around the proximal to distal right coronary artery (RCA; anatomical segments #1, 2 and 3 based on the Society of Cardiovascular CT anatomical classification) and the combined left main and proximal to mid left anterior descending artery (LCA: left coronary artery; anatomical segments #5, 6, 7).</a:t>
            </a:r>
            <a:r>
              <a:rPr lang="en-US" sz="1200" b="0" i="0" u="sng" kern="1200" dirty="0">
                <a:solidFill>
                  <a:schemeClr val="tx1"/>
                </a:solidFill>
                <a:effectLst/>
                <a:latin typeface="+mn-lt"/>
                <a:ea typeface="+mn-ea"/>
                <a:cs typeface="+mn-cs"/>
                <a:hlinkClick r:id="rId3"/>
              </a:rPr>
              <a:t>29</a:t>
            </a:r>
            <a:r>
              <a:rPr lang="en-US" sz="1200" b="0" i="0" kern="1200" baseline="30000" dirty="0">
                <a:solidFill>
                  <a:schemeClr val="tx1"/>
                </a:solidFill>
                <a:effectLst/>
                <a:latin typeface="+mn-lt"/>
                <a:ea typeface="+mn-ea"/>
                <a:cs typeface="+mn-cs"/>
              </a:rPr>
              <a:t>,</a:t>
            </a:r>
            <a:r>
              <a:rPr lang="en-US" sz="1200" b="0" i="0" u="sng" kern="1200" dirty="0">
                <a:solidFill>
                  <a:schemeClr val="tx1"/>
                </a:solidFill>
                <a:effectLst/>
                <a:latin typeface="+mn-lt"/>
                <a:ea typeface="+mn-ea"/>
                <a:cs typeface="+mn-cs"/>
                <a:hlinkClick r:id="rId4"/>
              </a:rPr>
              <a:t>30</a:t>
            </a:r>
            <a:r>
              <a:rPr lang="en-US" sz="1200" b="0" i="0" kern="1200" dirty="0">
                <a:solidFill>
                  <a:schemeClr val="tx1"/>
                </a:solidFill>
                <a:effectLst/>
                <a:latin typeface="+mn-lt"/>
                <a:ea typeface="+mn-ea"/>
                <a:cs typeface="+mn-cs"/>
              </a:rPr>
              <a:t> The left circumflex artery was not </a:t>
            </a:r>
            <a:r>
              <a:rPr lang="en-US" sz="1200" b="0" i="0" kern="1200" dirty="0" err="1">
                <a:solidFill>
                  <a:schemeClr val="tx1"/>
                </a:solidFill>
                <a:effectLst/>
                <a:latin typeface="+mn-lt"/>
                <a:ea typeface="+mn-ea"/>
                <a:cs typeface="+mn-cs"/>
              </a:rPr>
              <a:t>analysed</a:t>
            </a:r>
            <a:r>
              <a:rPr lang="en-US" sz="1200" b="0" i="0" kern="1200" dirty="0">
                <a:solidFill>
                  <a:schemeClr val="tx1"/>
                </a:solidFill>
                <a:effectLst/>
                <a:latin typeface="+mn-lt"/>
                <a:ea typeface="+mn-ea"/>
                <a:cs typeface="+mn-cs"/>
              </a:rPr>
              <a:t> given its variable anatomy and small </a:t>
            </a:r>
            <a:r>
              <a:rPr lang="en-US" sz="1200" b="0" i="0" kern="1200" dirty="0" err="1">
                <a:solidFill>
                  <a:schemeClr val="tx1"/>
                </a:solidFill>
                <a:effectLst/>
                <a:latin typeface="+mn-lt"/>
                <a:ea typeface="+mn-ea"/>
                <a:cs typeface="+mn-cs"/>
              </a:rPr>
              <a:t>calibre</a:t>
            </a:r>
            <a:r>
              <a:rPr lang="en-US" sz="1200" b="0" i="0" kern="1200" dirty="0">
                <a:solidFill>
                  <a:schemeClr val="tx1"/>
                </a:solidFill>
                <a:effectLst/>
                <a:latin typeface="+mn-lt"/>
                <a:ea typeface="+mn-ea"/>
                <a:cs typeface="+mn-cs"/>
              </a:rPr>
              <a:t>, as already described in the CRISP-CT study.</a:t>
            </a:r>
            <a:r>
              <a:rPr lang="en-US" sz="1200" b="0" i="0" u="sng" kern="1200" dirty="0">
                <a:solidFill>
                  <a:schemeClr val="tx1"/>
                </a:solidFill>
                <a:effectLst/>
                <a:latin typeface="+mn-lt"/>
                <a:ea typeface="+mn-ea"/>
                <a:cs typeface="+mn-cs"/>
                <a:hlinkClick r:id="rId5"/>
              </a:rPr>
              <a:t>16</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Radiomic</a:t>
            </a:r>
            <a:r>
              <a:rPr lang="en-US" sz="1200" b="0" i="0" kern="1200" dirty="0">
                <a:solidFill>
                  <a:schemeClr val="tx1"/>
                </a:solidFill>
                <a:effectLst/>
                <a:latin typeface="+mn-lt"/>
                <a:ea typeface="+mn-ea"/>
                <a:cs typeface="+mn-cs"/>
              </a:rPr>
              <a:t> characterization </a:t>
            </a:r>
          </a:p>
          <a:p>
            <a:r>
              <a:rPr lang="en-US" sz="1200" b="0" i="0" kern="1200" dirty="0">
                <a:solidFill>
                  <a:schemeClr val="tx1"/>
                </a:solidFill>
                <a:effectLst/>
                <a:latin typeface="+mn-lt"/>
                <a:ea typeface="+mn-ea"/>
                <a:cs typeface="+mn-cs"/>
              </a:rPr>
              <a:t>Calculation of </a:t>
            </a:r>
            <a:r>
              <a:rPr lang="en-US" sz="1200" b="0" i="0" kern="1200" dirty="0" err="1">
                <a:solidFill>
                  <a:schemeClr val="tx1"/>
                </a:solidFill>
                <a:effectLst/>
                <a:latin typeface="+mn-lt"/>
                <a:ea typeface="+mn-ea"/>
                <a:cs typeface="+mn-cs"/>
              </a:rPr>
              <a:t>radiomic</a:t>
            </a:r>
            <a:r>
              <a:rPr lang="en-US" sz="1200" b="0" i="0" kern="1200" dirty="0">
                <a:solidFill>
                  <a:schemeClr val="tx1"/>
                </a:solidFill>
                <a:effectLst/>
                <a:latin typeface="+mn-lt"/>
                <a:ea typeface="+mn-ea"/>
                <a:cs typeface="+mn-cs"/>
              </a:rPr>
              <a:t> features was performed on contrast CCTA scans using 3D Slicer (v.4.9.0-2017-12-18 r26813).</a:t>
            </a:r>
            <a:r>
              <a:rPr lang="en-US" sz="1200" b="0" i="0" u="sng" kern="1200" dirty="0">
                <a:solidFill>
                  <a:schemeClr val="tx1"/>
                </a:solidFill>
                <a:effectLst/>
                <a:latin typeface="+mn-lt"/>
                <a:ea typeface="+mn-ea"/>
                <a:cs typeface="+mn-cs"/>
                <a:hlinkClick r:id="rId6"/>
              </a:rPr>
              <a:t>31</a:t>
            </a:r>
            <a:r>
              <a:rPr lang="en-US" sz="1200" b="0" i="0" kern="1200" dirty="0">
                <a:solidFill>
                  <a:schemeClr val="tx1"/>
                </a:solidFill>
                <a:effectLst/>
                <a:latin typeface="+mn-lt"/>
                <a:ea typeface="+mn-ea"/>
                <a:cs typeface="+mn-cs"/>
              </a:rPr>
              <a:t> For each unique AT segmentation, a total of 843 </a:t>
            </a:r>
            <a:r>
              <a:rPr lang="en-US" sz="1200" b="0" i="0" kern="1200" dirty="0" err="1">
                <a:solidFill>
                  <a:schemeClr val="tx1"/>
                </a:solidFill>
                <a:effectLst/>
                <a:latin typeface="+mn-lt"/>
                <a:ea typeface="+mn-ea"/>
                <a:cs typeface="+mn-cs"/>
              </a:rPr>
              <a:t>radiomic</a:t>
            </a:r>
            <a:r>
              <a:rPr lang="en-US" sz="1200" b="0" i="0" kern="1200" dirty="0">
                <a:solidFill>
                  <a:schemeClr val="tx1"/>
                </a:solidFill>
                <a:effectLst/>
                <a:latin typeface="+mn-lt"/>
                <a:ea typeface="+mn-ea"/>
                <a:cs typeface="+mn-cs"/>
              </a:rPr>
              <a:t> features were calculated, ranging from shape-related to first- and higher-order (texture) statistics (</a:t>
            </a:r>
            <a:r>
              <a:rPr lang="en-US" sz="1200" b="0" i="0" u="sng" kern="1200" dirty="0">
                <a:solidFill>
                  <a:schemeClr val="tx1"/>
                </a:solidFill>
                <a:effectLst/>
                <a:latin typeface="+mn-lt"/>
                <a:ea typeface="+mn-ea"/>
                <a:cs typeface="+mn-cs"/>
                <a:hlinkClick r:id="rId7"/>
              </a:rPr>
              <a:t>Supplementary material online</a:t>
            </a:r>
            <a:r>
              <a:rPr lang="en-US" sz="1200" b="0" i="0" kern="1200" dirty="0">
                <a:solidFill>
                  <a:schemeClr val="tx1"/>
                </a:solidFill>
                <a:effectLst/>
                <a:latin typeface="+mn-lt"/>
                <a:ea typeface="+mn-ea"/>
                <a:cs typeface="+mn-cs"/>
              </a:rPr>
              <a:t>, </a:t>
            </a:r>
            <a:r>
              <a:rPr lang="en-US" sz="1200" b="0" i="1" u="sng" kern="1200" dirty="0">
                <a:solidFill>
                  <a:schemeClr val="tx1"/>
                </a:solidFill>
                <a:effectLst/>
                <a:latin typeface="+mn-lt"/>
                <a:ea typeface="+mn-ea"/>
                <a:cs typeface="+mn-cs"/>
                <a:hlinkClick r:id="rId7"/>
              </a:rPr>
              <a:t>Tables S5–S12</a:t>
            </a:r>
            <a:r>
              <a:rPr lang="en-US" sz="1200" b="0" i="0" kern="1200" dirty="0">
                <a:solidFill>
                  <a:schemeClr val="tx1"/>
                </a:solidFill>
                <a:effectLst/>
                <a:latin typeface="+mn-lt"/>
                <a:ea typeface="+mn-ea"/>
                <a:cs typeface="+mn-cs"/>
              </a:rPr>
              <a:t>), using the </a:t>
            </a:r>
            <a:r>
              <a:rPr lang="en-US" sz="1200" b="0" i="0" kern="1200" dirty="0" err="1">
                <a:solidFill>
                  <a:schemeClr val="tx1"/>
                </a:solidFill>
                <a:effectLst/>
                <a:latin typeface="+mn-lt"/>
                <a:ea typeface="+mn-ea"/>
                <a:cs typeface="+mn-cs"/>
              </a:rPr>
              <a:t>SlicerRadiomics</a:t>
            </a:r>
            <a:r>
              <a:rPr lang="en-US" sz="1200" b="0" i="0" kern="1200" dirty="0">
                <a:solidFill>
                  <a:schemeClr val="tx1"/>
                </a:solidFill>
                <a:effectLst/>
                <a:latin typeface="+mn-lt"/>
                <a:ea typeface="+mn-ea"/>
                <a:cs typeface="+mn-cs"/>
              </a:rPr>
              <a:t> extension which incorporates the </a:t>
            </a:r>
            <a:r>
              <a:rPr lang="en-US" sz="1200" b="0" i="0" kern="1200" dirty="0" err="1">
                <a:solidFill>
                  <a:schemeClr val="tx1"/>
                </a:solidFill>
                <a:effectLst/>
                <a:latin typeface="+mn-lt"/>
                <a:ea typeface="+mn-ea"/>
                <a:cs typeface="+mn-cs"/>
              </a:rPr>
              <a:t>Pyradiomics</a:t>
            </a:r>
            <a:r>
              <a:rPr lang="en-US" sz="1200" b="0" i="0" kern="1200" dirty="0">
                <a:solidFill>
                  <a:schemeClr val="tx1"/>
                </a:solidFill>
                <a:effectLst/>
                <a:latin typeface="+mn-lt"/>
                <a:ea typeface="+mn-ea"/>
                <a:cs typeface="+mn-cs"/>
              </a:rPr>
              <a:t> library into 3D Slicer.</a:t>
            </a:r>
            <a:r>
              <a:rPr lang="en-US" sz="1200" b="0" i="0" u="sng" kern="1200" dirty="0">
                <a:solidFill>
                  <a:schemeClr val="tx1"/>
                </a:solidFill>
                <a:effectLst/>
                <a:latin typeface="+mn-lt"/>
                <a:ea typeface="+mn-ea"/>
                <a:cs typeface="+mn-cs"/>
                <a:hlinkClick r:id="rId8"/>
              </a:rPr>
              <a:t>32</a:t>
            </a:r>
            <a:endParaRPr lang="en-US" sz="1200" b="0" i="0" u="sng" kern="1200" dirty="0">
              <a:solidFill>
                <a:schemeClr val="tx1"/>
              </a:solidFill>
              <a:effectLst/>
              <a:latin typeface="+mn-lt"/>
              <a:ea typeface="+mn-ea"/>
              <a:cs typeface="+mn-cs"/>
            </a:endParaRPr>
          </a:p>
          <a:p>
            <a:endParaRPr lang="en-US" sz="1200" b="0" i="0" u="sng"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Vascular inflammation, in particular, is recognized as a major contributor to both atherosclerotic plaque formation and destabilization.</a:t>
            </a:r>
            <a:r>
              <a:rPr lang="en-US" sz="1200" b="0" i="0" u="sng" kern="1200" dirty="0">
                <a:solidFill>
                  <a:schemeClr val="tx1"/>
                </a:solidFill>
                <a:effectLst/>
                <a:latin typeface="+mn-lt"/>
                <a:ea typeface="+mn-ea"/>
                <a:cs typeface="+mn-cs"/>
                <a:hlinkClick r:id="rId9"/>
              </a:rPr>
              <a:t>7</a:t>
            </a:r>
            <a:r>
              <a:rPr lang="en-US" sz="1200" b="0" i="0" kern="1200" baseline="30000" dirty="0">
                <a:solidFill>
                  <a:schemeClr val="tx1"/>
                </a:solidFill>
                <a:effectLst/>
                <a:latin typeface="+mn-lt"/>
                <a:ea typeface="+mn-ea"/>
                <a:cs typeface="+mn-cs"/>
              </a:rPr>
              <a:t>,</a:t>
            </a:r>
            <a:r>
              <a:rPr lang="en-US" sz="1200" b="0" i="0" u="sng" kern="1200" dirty="0">
                <a:solidFill>
                  <a:schemeClr val="tx1"/>
                </a:solidFill>
                <a:effectLst/>
                <a:latin typeface="+mn-lt"/>
                <a:ea typeface="+mn-ea"/>
                <a:cs typeface="+mn-cs"/>
                <a:hlinkClick r:id="rId10"/>
              </a:rPr>
              <a:t>8</a:t>
            </a:r>
            <a:r>
              <a:rPr lang="en-US" sz="1200" b="0" i="0" kern="1200" dirty="0">
                <a:solidFill>
                  <a:schemeClr val="tx1"/>
                </a:solidFill>
                <a:effectLst/>
                <a:latin typeface="+mn-lt"/>
                <a:ea typeface="+mn-ea"/>
                <a:cs typeface="+mn-cs"/>
              </a:rPr>
              <a:t> However, conventional tests such as circulating inflammatory biomarkers are not specific enough to identify coronary inflammation, and advanced imaging tests (e.g. positron emission tomography-CT using 18F-NaF)</a:t>
            </a:r>
            <a:r>
              <a:rPr lang="en-US" sz="1200" b="0" i="0" u="sng" kern="1200" dirty="0">
                <a:solidFill>
                  <a:schemeClr val="tx1"/>
                </a:solidFill>
                <a:effectLst/>
                <a:latin typeface="+mn-lt"/>
                <a:ea typeface="+mn-ea"/>
                <a:cs typeface="+mn-cs"/>
                <a:hlinkClick r:id="rId11"/>
              </a:rPr>
              <a:t>9</a:t>
            </a:r>
            <a:r>
              <a:rPr lang="en-US" sz="1200" b="0" i="0" kern="1200" baseline="30000" dirty="0">
                <a:solidFill>
                  <a:schemeClr val="tx1"/>
                </a:solidFill>
                <a:effectLst/>
                <a:latin typeface="+mn-lt"/>
                <a:ea typeface="+mn-ea"/>
                <a:cs typeface="+mn-cs"/>
              </a:rPr>
              <a:t>,</a:t>
            </a:r>
            <a:r>
              <a:rPr lang="en-US" sz="1200" b="0" i="0" u="sng" kern="1200" dirty="0">
                <a:solidFill>
                  <a:schemeClr val="tx1"/>
                </a:solidFill>
                <a:effectLst/>
                <a:latin typeface="+mn-lt"/>
                <a:ea typeface="+mn-ea"/>
                <a:cs typeface="+mn-cs"/>
                <a:hlinkClick r:id="rId12"/>
              </a:rPr>
              <a:t>10</a:t>
            </a:r>
            <a:r>
              <a:rPr lang="en-US" sz="1200" b="0" i="0" kern="1200" dirty="0">
                <a:solidFill>
                  <a:schemeClr val="tx1"/>
                </a:solidFill>
                <a:effectLst/>
                <a:latin typeface="+mn-lt"/>
                <a:ea typeface="+mn-ea"/>
                <a:cs typeface="+mn-cs"/>
              </a:rPr>
              <a:t> are costly and not widely available, limiting their current use in clinical practice.</a:t>
            </a:r>
            <a:r>
              <a:rPr lang="en-US" sz="1200" b="0" i="0" u="sng" kern="1200" dirty="0">
                <a:solidFill>
                  <a:schemeClr val="tx1"/>
                </a:solidFill>
                <a:effectLst/>
                <a:latin typeface="+mn-lt"/>
                <a:ea typeface="+mn-ea"/>
                <a:cs typeface="+mn-cs"/>
                <a:hlinkClick r:id="rId13"/>
              </a:rPr>
              <a:t>11</a:t>
            </a:r>
            <a:r>
              <a:rPr lang="en-US" sz="1200" b="0" i="0" kern="1200" baseline="30000" dirty="0">
                <a:solidFill>
                  <a:schemeClr val="tx1"/>
                </a:solidFill>
                <a:effectLst/>
                <a:latin typeface="+mn-lt"/>
                <a:ea typeface="+mn-ea"/>
                <a:cs typeface="+mn-cs"/>
              </a:rPr>
              <a:t>,</a:t>
            </a:r>
            <a:r>
              <a:rPr lang="en-US" sz="1200" b="0" i="0" u="sng" kern="1200" dirty="0">
                <a:solidFill>
                  <a:schemeClr val="tx1"/>
                </a:solidFill>
                <a:effectLst/>
                <a:latin typeface="+mn-lt"/>
                <a:ea typeface="+mn-ea"/>
                <a:cs typeface="+mn-cs"/>
                <a:hlinkClick r:id="rId14"/>
              </a:rPr>
              <a:t>12</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 is now established that the coronary artery wall and its perivascular adipose tissue (PVAT) interact in a bidirectional manner.</a:t>
            </a:r>
            <a:r>
              <a:rPr lang="en-US" sz="1200" b="0" i="0" u="sng" kern="1200" dirty="0">
                <a:solidFill>
                  <a:schemeClr val="tx1"/>
                </a:solidFill>
                <a:effectLst/>
                <a:latin typeface="+mn-lt"/>
                <a:ea typeface="+mn-ea"/>
                <a:cs typeface="+mn-cs"/>
                <a:hlinkClick r:id="rId14"/>
              </a:rPr>
              <a:t>12–15</a:t>
            </a:r>
            <a:r>
              <a:rPr lang="en-US" sz="1200" b="0" i="0" kern="1200" dirty="0">
                <a:solidFill>
                  <a:schemeClr val="tx1"/>
                </a:solidFill>
                <a:effectLst/>
                <a:latin typeface="+mn-lt"/>
                <a:ea typeface="+mn-ea"/>
                <a:cs typeface="+mn-cs"/>
              </a:rPr>
              <a:t> We have recently demonstrated that, in the presence of vascular inflammation, the release of pro-inflammatory molecules from the diseased vascular wall inhibits differentiation and lipid accumulation in PVAT pre-adipocytes, creating a gradient from a lipid-rich and less aqueous phase close to a non-diseased artery to lipid-poor and more aqueous phase close to an inflamed artery</a:t>
            </a:r>
          </a:p>
          <a:p>
            <a:endParaRPr lang="en-US" sz="1200" b="0" i="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4B4B04E8-27F0-420F-89E2-01225CCDBEB2}" type="slidenum">
              <a:rPr lang="ru-RU" smtClean="0"/>
              <a:t>10</a:t>
            </a:fld>
            <a:endParaRPr lang="ru-RU"/>
          </a:p>
        </p:txBody>
      </p:sp>
    </p:spTree>
    <p:extLst>
      <p:ext uri="{BB962C8B-B14F-4D97-AF65-F5344CB8AC3E}">
        <p14:creationId xmlns:p14="http://schemas.microsoft.com/office/powerpoint/2010/main" val="3720085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i="0" kern="1200" dirty="0">
                <a:solidFill>
                  <a:schemeClr val="tx1"/>
                </a:solidFill>
                <a:effectLst/>
                <a:latin typeface="+mn-lt"/>
                <a:ea typeface="+mn-ea"/>
                <a:cs typeface="+mn-cs"/>
              </a:rPr>
              <a:t> </a:t>
            </a:r>
            <a:r>
              <a:rPr lang="en-US" sz="1200" dirty="0"/>
              <a:t>What the pandemic is bringing to the fore is how our homes are destined to play a central role in the healthcare system of the future. Rather than having patients travel to see healthcare providers, can we bring healthcare to their doorsteps? </a:t>
            </a:r>
            <a:endParaRPr lang="ru-RU" sz="1200" dirty="0"/>
          </a:p>
          <a:p>
            <a:pPr fontAlgn="base"/>
            <a:r>
              <a:rPr lang="en-US" sz="1200" dirty="0"/>
              <a:t>There is an urgent economic need for change, too. The reality is that today’s hospital-centric model of care is financially unsustainable as demand for healthcare services continues to grow around the world. To keep healthcare affordable, it will need to move into lower-cost settings such as the home whenever possible. </a:t>
            </a:r>
          </a:p>
          <a:p>
            <a:pPr fontAlgn="base"/>
            <a:r>
              <a:rPr lang="en-US" sz="1200" dirty="0"/>
              <a:t>But this is not just about moving care delivery out of the hospital. It’s about acknowledging that our health is largely shaped by what takes place before and after doctor or hospital visits. Remote digital health technology can foster a more holistic, longitudinal, and ultimately effective approach to taking care of health and health issues. An approach in which ongoing management of chronic conditions and preventative health strategies are as much a priority as providing care to the critically ill.</a:t>
            </a:r>
          </a:p>
          <a:p>
            <a:pPr fontAlgn="base"/>
            <a:r>
              <a:rPr lang="en-US" sz="1200" b="1" dirty="0"/>
              <a:t>Keeping a caring eye on patients following hospital discharge</a:t>
            </a:r>
          </a:p>
          <a:p>
            <a:pPr fontAlgn="base"/>
            <a:r>
              <a:rPr lang="en-US" sz="1200" dirty="0"/>
              <a:t>Remote health monitoring in the home can be equally valuable </a:t>
            </a:r>
            <a:r>
              <a:rPr lang="en-US" sz="1200" i="1" dirty="0"/>
              <a:t>after</a:t>
            </a:r>
            <a:r>
              <a:rPr lang="en-US" sz="1200" dirty="0"/>
              <a:t> patients have received care in a hospital. Following hospital discharge, patients are typically disconnected from healthcare oversight – contributing to potentially avoidable hospital readmissions that cause patient distress and cost more than $17 billion in the U.S. alone [2].</a:t>
            </a:r>
            <a:endParaRPr lang="ru-RU" sz="1200" dirty="0"/>
          </a:p>
          <a:p>
            <a:r>
              <a:rPr lang="en-US" sz="1200" dirty="0"/>
              <a:t>Increasingly, we will see the use of remote patient monitoring, for example using wearable sensors to keep watch of patients after hospital discharge. These sensors, which are already in use in </a:t>
            </a:r>
            <a:r>
              <a:rPr lang="en-US" sz="1200" u="sng" dirty="0">
                <a:hlinkClick r:id="rId3"/>
              </a:rPr>
              <a:t>lower-acuity hospital settings</a:t>
            </a:r>
            <a:r>
              <a:rPr lang="en-US" sz="1200" dirty="0"/>
              <a:t> today, can collect and transmit critical data such as heart rate, respiratory rate, skin temperature, and body posture. </a:t>
            </a:r>
            <a:endParaRPr lang="ru-RU" sz="1200" dirty="0"/>
          </a:p>
          <a:p>
            <a:endParaRPr lang="ru-RU" sz="1200" dirty="0"/>
          </a:p>
          <a:p>
            <a:endParaRPr lang="ru-RU" dirty="0"/>
          </a:p>
        </p:txBody>
      </p:sp>
      <p:sp>
        <p:nvSpPr>
          <p:cNvPr id="4" name="Номер слайда 3"/>
          <p:cNvSpPr>
            <a:spLocks noGrp="1"/>
          </p:cNvSpPr>
          <p:nvPr>
            <p:ph type="sldNum" sz="quarter" idx="10"/>
          </p:nvPr>
        </p:nvSpPr>
        <p:spPr/>
        <p:txBody>
          <a:bodyPr/>
          <a:lstStyle/>
          <a:p>
            <a:fld id="{4B4B04E8-27F0-420F-89E2-01225CCDBEB2}" type="slidenum">
              <a:rPr lang="ru-RU" smtClean="0"/>
              <a:t>14</a:t>
            </a:fld>
            <a:endParaRPr lang="ru-RU"/>
          </a:p>
        </p:txBody>
      </p:sp>
    </p:spTree>
    <p:extLst>
      <p:ext uri="{BB962C8B-B14F-4D97-AF65-F5344CB8AC3E}">
        <p14:creationId xmlns:p14="http://schemas.microsoft.com/office/powerpoint/2010/main" val="1823258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Over the last decades, the progressive improvement in both technical devices and software availabilities allowed rapid transmissions of high-quality data between individual patients and referring physicians even through distant states or countries. </a:t>
            </a:r>
            <a:endParaRPr lang="ru-RU" dirty="0"/>
          </a:p>
        </p:txBody>
      </p:sp>
      <p:sp>
        <p:nvSpPr>
          <p:cNvPr id="4" name="Номер слайда 3"/>
          <p:cNvSpPr>
            <a:spLocks noGrp="1"/>
          </p:cNvSpPr>
          <p:nvPr>
            <p:ph type="sldNum" sz="quarter" idx="10"/>
          </p:nvPr>
        </p:nvSpPr>
        <p:spPr/>
        <p:txBody>
          <a:bodyPr/>
          <a:lstStyle/>
          <a:p>
            <a:fld id="{4B4B04E8-27F0-420F-89E2-01225CCDBEB2}" type="slidenum">
              <a:rPr lang="ru-RU" smtClean="0"/>
              <a:t>15</a:t>
            </a:fld>
            <a:endParaRPr lang="ru-RU"/>
          </a:p>
        </p:txBody>
      </p:sp>
    </p:spTree>
    <p:extLst>
      <p:ext uri="{BB962C8B-B14F-4D97-AF65-F5344CB8AC3E}">
        <p14:creationId xmlns:p14="http://schemas.microsoft.com/office/powerpoint/2010/main" val="45439994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12/10/22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2361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57CC2-0FC8-4686-B024-99790E0F5162}" type="datetimeFigureOut">
              <a:rPr lang="en-US" smtClean="0"/>
              <a:t>12/10/22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53625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12/10/22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358651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4186253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12/10/22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405082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smtClean="0"/>
              <a:t>12/10/22</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4355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12/10/22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4937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12/10/22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7237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7919A6-33EB-49BD-A62F-1FA56B9F9712}" type="datetimeFigureOut">
              <a:rPr lang="en-US" smtClean="0"/>
              <a:t>12/10/22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1886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12/10/22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9226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12/10/22</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48389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12/10/22</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1661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smtClean="0"/>
              <a:t>12/10/22</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hf sldNum="0" hdr="0" ftr="0" dt="0"/>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3390/healthcare9121623" TargetMode="External"/><Relationship Id="rId2" Type="http://schemas.openxmlformats.org/officeDocument/2006/relationships/hyperlink" Target="https://ceoactionracialequity.com/news/closing-gaps-in-health-disparities-through-telehealth/"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hyperlink" Target="https://www.philips.com/a-w/about/news/archive/blogs/innovation-matters/2020/20200623-six-ways-healthcare-will-move-into-our-homes.html"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healthcareweekly.com/best-healthcare-startups-to-watch-for-in-2019/"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311E5-2F38-0341-86B6-FE24F1A7AE10}"/>
              </a:ext>
            </a:extLst>
          </p:cNvPr>
          <p:cNvSpPr>
            <a:spLocks noGrp="1"/>
          </p:cNvSpPr>
          <p:nvPr>
            <p:ph type="ctrTitle"/>
          </p:nvPr>
        </p:nvSpPr>
        <p:spPr>
          <a:xfrm>
            <a:off x="1069848" y="1353312"/>
            <a:ext cx="9966960" cy="3035808"/>
          </a:xfrm>
        </p:spPr>
        <p:txBody>
          <a:bodyPr/>
          <a:lstStyle/>
          <a:p>
            <a:r>
              <a:rPr lang="en-US" sz="2800" dirty="0"/>
              <a:t>RECENT ADVANCES IN PREVENTIVE CARDIOLOGY</a:t>
            </a:r>
            <a:br>
              <a:rPr lang="en-US" sz="2800" dirty="0"/>
            </a:br>
            <a:br>
              <a:rPr lang="en-US" sz="2800" dirty="0"/>
            </a:br>
            <a:r>
              <a:rPr lang="en-US" sz="2800" dirty="0"/>
              <a:t>MÜASİR PREVENTİV KARDİOLOGİYANIN SON NAİLİYYƏTLƏRİ</a:t>
            </a:r>
            <a:br>
              <a:rPr lang="en-US" sz="2800" dirty="0"/>
            </a:br>
            <a:br>
              <a:rPr lang="en-US" sz="2800" dirty="0"/>
            </a:br>
            <a:endParaRPr lang="en-US" sz="2400" b="1" dirty="0">
              <a:solidFill>
                <a:schemeClr val="accent2"/>
              </a:solidFill>
            </a:endParaRPr>
          </a:p>
        </p:txBody>
      </p:sp>
      <p:sp>
        <p:nvSpPr>
          <p:cNvPr id="3" name="Subtitle 2">
            <a:extLst>
              <a:ext uri="{FF2B5EF4-FFF2-40B4-BE49-F238E27FC236}">
                <a16:creationId xmlns:a16="http://schemas.microsoft.com/office/drawing/2014/main" id="{7280BD23-E20B-2443-B928-D70C270465E5}"/>
              </a:ext>
            </a:extLst>
          </p:cNvPr>
          <p:cNvSpPr>
            <a:spLocks noGrp="1"/>
          </p:cNvSpPr>
          <p:nvPr>
            <p:ph type="subTitle" idx="1"/>
          </p:nvPr>
        </p:nvSpPr>
        <p:spPr>
          <a:xfrm>
            <a:off x="1069848" y="4389120"/>
            <a:ext cx="8884380" cy="1506638"/>
          </a:xfrm>
        </p:spPr>
        <p:txBody>
          <a:bodyPr>
            <a:noAutofit/>
          </a:bodyPr>
          <a:lstStyle/>
          <a:p>
            <a:r>
              <a:rPr lang="en-US" sz="1400" b="1" cap="all" dirty="0">
                <a:solidFill>
                  <a:schemeClr val="accent6">
                    <a:lumMod val="75000"/>
                  </a:schemeClr>
                </a:solidFill>
                <a:latin typeface="+mj-lt"/>
                <a:ea typeface="+mj-ea"/>
                <a:cs typeface="+mj-cs"/>
              </a:rPr>
              <a:t>T.E.N., DOSENT RƏHİMƏ QABULOVA</a:t>
            </a:r>
          </a:p>
          <a:p>
            <a:endParaRPr lang="en-US" sz="1400" b="1" cap="all" dirty="0">
              <a:solidFill>
                <a:schemeClr val="accent6">
                  <a:lumMod val="75000"/>
                </a:schemeClr>
              </a:solidFill>
              <a:latin typeface="+mj-lt"/>
              <a:ea typeface="+mj-ea"/>
              <a:cs typeface="+mj-cs"/>
            </a:endParaRPr>
          </a:p>
          <a:p>
            <a:r>
              <a:rPr lang="en-US" sz="1400" b="1" cap="all" dirty="0">
                <a:solidFill>
                  <a:schemeClr val="accent6">
                    <a:lumMod val="75000"/>
                  </a:schemeClr>
                </a:solidFill>
                <a:latin typeface="+mj-lt"/>
                <a:ea typeface="+mj-ea"/>
                <a:cs typeface="+mj-cs"/>
              </a:rPr>
              <a:t>MD, P</a:t>
            </a:r>
            <a:r>
              <a:rPr lang="en-US" sz="1400" b="1" dirty="0">
                <a:solidFill>
                  <a:schemeClr val="accent6">
                    <a:lumMod val="75000"/>
                  </a:schemeClr>
                </a:solidFill>
                <a:latin typeface="+mj-lt"/>
                <a:ea typeface="+mj-ea"/>
                <a:cs typeface="+mj-cs"/>
              </a:rPr>
              <a:t>.</a:t>
            </a:r>
            <a:r>
              <a:rPr lang="en-US" sz="1400" b="1" cap="all" dirty="0">
                <a:solidFill>
                  <a:schemeClr val="accent6">
                    <a:lumMod val="75000"/>
                  </a:schemeClr>
                </a:solidFill>
                <a:latin typeface="+mj-lt"/>
                <a:ea typeface="+mj-ea"/>
                <a:cs typeface="+mj-cs"/>
              </a:rPr>
              <a:t>D., Associate Professor  RAHIMA GABULOVA</a:t>
            </a:r>
          </a:p>
          <a:p>
            <a:r>
              <a:rPr lang="en-US" sz="1400" b="1" cap="all" dirty="0">
                <a:solidFill>
                  <a:schemeClr val="accent6">
                    <a:lumMod val="75000"/>
                  </a:schemeClr>
                </a:solidFill>
                <a:latin typeface="+mj-lt"/>
                <a:ea typeface="+mj-ea"/>
                <a:cs typeface="+mj-cs"/>
              </a:rPr>
              <a:t>ASC  working group on CARDİAC PREVENTİON AND REHABİLİTATİON  </a:t>
            </a:r>
          </a:p>
        </p:txBody>
      </p:sp>
      <p:sp>
        <p:nvSpPr>
          <p:cNvPr id="5" name="Subtitle 2">
            <a:extLst>
              <a:ext uri="{FF2B5EF4-FFF2-40B4-BE49-F238E27FC236}">
                <a16:creationId xmlns:a16="http://schemas.microsoft.com/office/drawing/2014/main" id="{284184C2-5D6B-D34E-9CDB-F1033FC9A9CC}"/>
              </a:ext>
            </a:extLst>
          </p:cNvPr>
          <p:cNvSpPr txBox="1">
            <a:spLocks/>
          </p:cNvSpPr>
          <p:nvPr/>
        </p:nvSpPr>
        <p:spPr>
          <a:xfrm>
            <a:off x="1069848" y="6138827"/>
            <a:ext cx="8884380" cy="5860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pPr algn="ctr"/>
            <a:r>
              <a:rPr lang="en-US" sz="1200" b="1" cap="all" dirty="0">
                <a:solidFill>
                  <a:schemeClr val="accent6">
                    <a:lumMod val="75000"/>
                  </a:schemeClr>
                </a:solidFill>
                <a:latin typeface="+mj-lt"/>
                <a:ea typeface="+mj-ea"/>
                <a:cs typeface="+mj-cs"/>
              </a:rPr>
              <a:t>National congress of </a:t>
            </a:r>
            <a:r>
              <a:rPr lang="en-US" sz="1200" b="1" cap="all" dirty="0" err="1">
                <a:solidFill>
                  <a:schemeClr val="accent6">
                    <a:lumMod val="75000"/>
                  </a:schemeClr>
                </a:solidFill>
                <a:latin typeface="+mj-lt"/>
                <a:ea typeface="+mj-ea"/>
                <a:cs typeface="+mj-cs"/>
              </a:rPr>
              <a:t>Asc</a:t>
            </a:r>
            <a:r>
              <a:rPr lang="en-US" sz="1200" b="1" cap="all" dirty="0">
                <a:solidFill>
                  <a:schemeClr val="accent6">
                    <a:lumMod val="75000"/>
                  </a:schemeClr>
                </a:solidFill>
                <a:latin typeface="+mj-lt"/>
                <a:ea typeface="+mj-ea"/>
                <a:cs typeface="+mj-cs"/>
              </a:rPr>
              <a:t> - AKC-</a:t>
            </a:r>
            <a:r>
              <a:rPr lang="en-US" sz="1200" b="1" cap="all" dirty="0" err="1">
                <a:solidFill>
                  <a:schemeClr val="accent6">
                    <a:lumMod val="75000"/>
                  </a:schemeClr>
                </a:solidFill>
                <a:latin typeface="+mj-lt"/>
                <a:ea typeface="+mj-ea"/>
                <a:cs typeface="+mj-cs"/>
              </a:rPr>
              <a:t>nin</a:t>
            </a:r>
            <a:r>
              <a:rPr lang="en-US" sz="1200" b="1" cap="all" dirty="0">
                <a:solidFill>
                  <a:schemeClr val="accent6">
                    <a:lumMod val="75000"/>
                  </a:schemeClr>
                </a:solidFill>
                <a:latin typeface="+mj-lt"/>
                <a:ea typeface="+mj-ea"/>
                <a:cs typeface="+mj-cs"/>
              </a:rPr>
              <a:t> </a:t>
            </a:r>
            <a:r>
              <a:rPr lang="en-US" sz="1200" b="1" cap="all" dirty="0" err="1">
                <a:solidFill>
                  <a:schemeClr val="accent6">
                    <a:lumMod val="75000"/>
                  </a:schemeClr>
                </a:solidFill>
                <a:latin typeface="+mj-lt"/>
                <a:ea typeface="+mj-ea"/>
                <a:cs typeface="+mj-cs"/>
              </a:rPr>
              <a:t>milli</a:t>
            </a:r>
            <a:r>
              <a:rPr lang="en-US" sz="1200" b="1" cap="all" dirty="0">
                <a:solidFill>
                  <a:schemeClr val="accent6">
                    <a:lumMod val="75000"/>
                  </a:schemeClr>
                </a:solidFill>
                <a:latin typeface="+mj-lt"/>
                <a:ea typeface="+mj-ea"/>
                <a:cs typeface="+mj-cs"/>
              </a:rPr>
              <a:t> </a:t>
            </a:r>
            <a:r>
              <a:rPr lang="en-US" sz="1200" b="1" cap="all" dirty="0" err="1">
                <a:solidFill>
                  <a:schemeClr val="accent6">
                    <a:lumMod val="75000"/>
                  </a:schemeClr>
                </a:solidFill>
                <a:latin typeface="+mj-lt"/>
                <a:ea typeface="+mj-ea"/>
                <a:cs typeface="+mj-cs"/>
              </a:rPr>
              <a:t>konqresi</a:t>
            </a:r>
            <a:r>
              <a:rPr lang="en-US" sz="1200" b="1" cap="all" dirty="0">
                <a:solidFill>
                  <a:schemeClr val="accent6">
                    <a:lumMod val="75000"/>
                  </a:schemeClr>
                </a:solidFill>
                <a:latin typeface="+mj-lt"/>
                <a:ea typeface="+mj-ea"/>
                <a:cs typeface="+mj-cs"/>
              </a:rPr>
              <a:t> </a:t>
            </a:r>
          </a:p>
          <a:p>
            <a:pPr algn="ctr"/>
            <a:r>
              <a:rPr lang="en-US" sz="1200" b="1" cap="all" dirty="0" err="1">
                <a:solidFill>
                  <a:schemeClr val="accent6">
                    <a:lumMod val="75000"/>
                  </a:schemeClr>
                </a:solidFill>
                <a:latin typeface="+mj-lt"/>
                <a:ea typeface="+mj-ea"/>
                <a:cs typeface="+mj-cs"/>
              </a:rPr>
              <a:t>Dekabr</a:t>
            </a:r>
            <a:r>
              <a:rPr lang="en-US" sz="1200" b="1" cap="all" dirty="0">
                <a:solidFill>
                  <a:schemeClr val="accent6">
                    <a:lumMod val="75000"/>
                  </a:schemeClr>
                </a:solidFill>
                <a:latin typeface="+mj-lt"/>
                <a:ea typeface="+mj-ea"/>
                <a:cs typeface="+mj-cs"/>
              </a:rPr>
              <a:t> 10-11, 2022</a:t>
            </a:r>
          </a:p>
        </p:txBody>
      </p:sp>
    </p:spTree>
    <p:extLst>
      <p:ext uri="{BB962C8B-B14F-4D97-AF65-F5344CB8AC3E}">
        <p14:creationId xmlns:p14="http://schemas.microsoft.com/office/powerpoint/2010/main" val="3975243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4948"/>
            <a:ext cx="4800600" cy="63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1235" y="2740773"/>
            <a:ext cx="6499412" cy="3727263"/>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1235" y="280520"/>
            <a:ext cx="6499412" cy="2352675"/>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147916" y="3976235"/>
            <a:ext cx="4652684" cy="2631490"/>
          </a:xfrm>
          <a:prstGeom prst="rect">
            <a:avLst/>
          </a:prstGeom>
          <a:solidFill>
            <a:schemeClr val="bg1"/>
          </a:solidFill>
        </p:spPr>
        <p:txBody>
          <a:bodyPr wrap="square">
            <a:spAutoFit/>
          </a:bodyPr>
          <a:lstStyle/>
          <a:p>
            <a:pPr marL="171450" indent="-171450">
              <a:buFont typeface="Arial" panose="020B0604020202020204" pitchFamily="34" charset="0"/>
              <a:buChar char="•"/>
            </a:pPr>
            <a:r>
              <a:rPr lang="en-US" sz="1100" b="1" dirty="0" err="1"/>
              <a:t>Perivas</a:t>
            </a:r>
            <a:r>
              <a:rPr lang="az-Latn-AZ" sz="1100" b="1" dirty="0"/>
              <a:t>k</a:t>
            </a:r>
            <a:r>
              <a:rPr lang="en-US" sz="1100" b="1" dirty="0" err="1"/>
              <a:t>ul</a:t>
            </a:r>
            <a:r>
              <a:rPr lang="az-Latn-AZ" sz="1100" b="1" dirty="0"/>
              <a:t>y</a:t>
            </a:r>
            <a:r>
              <a:rPr lang="en-US" sz="1100" b="1" dirty="0" err="1"/>
              <a:t>ar</a:t>
            </a:r>
            <a:r>
              <a:rPr lang="en-US" sz="1100" b="1" dirty="0"/>
              <a:t> </a:t>
            </a:r>
            <a:r>
              <a:rPr lang="en-US" sz="1100" b="1" dirty="0" err="1"/>
              <a:t>adipo</a:t>
            </a:r>
            <a:r>
              <a:rPr lang="az-Latn-AZ" sz="1100" b="1" dirty="0"/>
              <a:t>z</a:t>
            </a:r>
            <a:r>
              <a:rPr lang="en-US" sz="1100" b="1" dirty="0"/>
              <a:t> </a:t>
            </a:r>
            <a:r>
              <a:rPr lang="az-Latn-AZ" sz="1100" b="1" dirty="0"/>
              <a:t>toxuma</a:t>
            </a:r>
            <a:r>
              <a:rPr lang="en-US" sz="1100" b="1" dirty="0"/>
              <a:t> (PVAT) </a:t>
            </a:r>
            <a:r>
              <a:rPr lang="az-Latn-AZ" sz="1100" b="1" dirty="0"/>
              <a:t>öz tərkibini koronar iltihaba cavab olaraq dəyişir,  bu da CT angigrafiyadan alınan  </a:t>
            </a:r>
            <a:r>
              <a:rPr lang="en-US" sz="1100" b="1" dirty="0"/>
              <a:t>perivascular Fat Attenuation Index (FAI) </a:t>
            </a:r>
            <a:r>
              <a:rPr lang="az-Latn-AZ" sz="1100" b="1" dirty="0"/>
              <a:t> (Piy azalması indeksi) ində öz əksini tapır. </a:t>
            </a:r>
          </a:p>
          <a:p>
            <a:pPr marL="171450" indent="-171450">
              <a:buFont typeface="Arial" panose="020B0604020202020204" pitchFamily="34" charset="0"/>
              <a:buChar char="•"/>
            </a:pPr>
            <a:r>
              <a:rPr lang="en-US" sz="1100" b="1" dirty="0"/>
              <a:t>PVAT</a:t>
            </a:r>
            <a:r>
              <a:rPr lang="az-Latn-AZ" sz="1100" b="1" dirty="0"/>
              <a:t>-ın yenin r</a:t>
            </a:r>
            <a:r>
              <a:rPr lang="en-US" sz="1100" b="1" dirty="0" err="1"/>
              <a:t>adiotrans</a:t>
            </a:r>
            <a:r>
              <a:rPr lang="az-Latn-AZ" sz="1100" b="1" dirty="0"/>
              <a:t>kriptomik əlamətləri xəstəliklə bağlı yeni göstəricələri aşkar etməyə imkan verir (</a:t>
            </a:r>
            <a:r>
              <a:rPr lang="en-US" sz="1100" b="1" dirty="0" err="1"/>
              <a:t>fibroti</a:t>
            </a:r>
            <a:r>
              <a:rPr lang="az-Latn-AZ" sz="1100" b="1" dirty="0"/>
              <a:t>k</a:t>
            </a:r>
            <a:r>
              <a:rPr lang="en-US" sz="1100" b="1" dirty="0"/>
              <a:t> </a:t>
            </a:r>
            <a:r>
              <a:rPr lang="az-Latn-AZ" sz="1100" b="1" dirty="0"/>
              <a:t>və mikrovaskulyar remodelləşmə daxil olmaqla)</a:t>
            </a:r>
            <a:r>
              <a:rPr lang="en-US" sz="1100" b="1" dirty="0"/>
              <a:t>.</a:t>
            </a:r>
            <a:endParaRPr lang="az-Latn-AZ" sz="1100" b="1" dirty="0"/>
          </a:p>
          <a:p>
            <a:pPr marL="171450" indent="-171450">
              <a:buFont typeface="Arial" panose="020B0604020202020204" pitchFamily="34" charset="0"/>
              <a:buChar char="•"/>
            </a:pPr>
            <a:r>
              <a:rPr lang="en-US" sz="1100" b="1" dirty="0"/>
              <a:t> </a:t>
            </a:r>
            <a:r>
              <a:rPr lang="az-Latn-AZ" sz="1100" b="1" dirty="0"/>
              <a:t>Piy (</a:t>
            </a:r>
            <a:r>
              <a:rPr lang="en-US" sz="1100" b="1" dirty="0"/>
              <a:t>fat</a:t>
            </a:r>
            <a:r>
              <a:rPr lang="az-Latn-AZ" sz="1100" b="1" dirty="0"/>
              <a:t>)</a:t>
            </a:r>
            <a:r>
              <a:rPr lang="en-US" sz="1100" b="1" dirty="0"/>
              <a:t> </a:t>
            </a:r>
            <a:r>
              <a:rPr lang="en-US" sz="1100" b="1" dirty="0" err="1"/>
              <a:t>radiomi</a:t>
            </a:r>
            <a:r>
              <a:rPr lang="az-Latn-AZ" sz="1100" b="1" dirty="0"/>
              <a:t>k</a:t>
            </a:r>
            <a:r>
              <a:rPr lang="en-US" sz="1100" b="1" dirty="0"/>
              <a:t> </a:t>
            </a:r>
            <a:r>
              <a:rPr lang="en-US" sz="1100" b="1" dirty="0" err="1"/>
              <a:t>profil</a:t>
            </a:r>
            <a:r>
              <a:rPr lang="az-Latn-AZ" sz="1100" b="1" dirty="0"/>
              <a:t>i</a:t>
            </a:r>
            <a:r>
              <a:rPr lang="en-US" sz="1100" b="1" dirty="0"/>
              <a:t> (FRP), </a:t>
            </a:r>
            <a:r>
              <a:rPr lang="az-Latn-AZ" sz="1100" b="1" dirty="0"/>
              <a:t>Machine Learning vasitəsilə </a:t>
            </a:r>
            <a:r>
              <a:rPr lang="en-US" sz="1100" b="1" dirty="0"/>
              <a:t>PVAT </a:t>
            </a:r>
            <a:r>
              <a:rPr lang="en-US" sz="1100" b="1" dirty="0" err="1"/>
              <a:t>remodell</a:t>
            </a:r>
            <a:r>
              <a:rPr lang="az-Latn-AZ" sz="1100" b="1" dirty="0"/>
              <a:t>əşmənin </a:t>
            </a:r>
            <a:r>
              <a:rPr lang="en-US" sz="1100" b="1" dirty="0" err="1"/>
              <a:t>radiomi</a:t>
            </a:r>
            <a:r>
              <a:rPr lang="az-Latn-AZ" sz="1100" b="1" dirty="0"/>
              <a:t>k</a:t>
            </a:r>
            <a:r>
              <a:rPr lang="en-US" sz="1100" b="1" dirty="0"/>
              <a:t> anal</a:t>
            </a:r>
            <a:r>
              <a:rPr lang="az-Latn-AZ" sz="1100" b="1" dirty="0"/>
              <a:t>izini apararaq</a:t>
            </a:r>
            <a:r>
              <a:rPr lang="en-US" sz="1100" b="1" dirty="0"/>
              <a:t>, </a:t>
            </a:r>
            <a:r>
              <a:rPr lang="az-Latn-AZ" sz="1100" b="1" dirty="0"/>
              <a:t>ÜD hadisələrinin risk proqnozlaşdırılmasını əhəmiyyətli dərəcədə yaxşılaşdırır. </a:t>
            </a:r>
          </a:p>
          <a:p>
            <a:pPr marL="171450" indent="-171450">
              <a:buFont typeface="Arial" panose="020B0604020202020204" pitchFamily="34" charset="0"/>
              <a:buChar char="•"/>
            </a:pPr>
            <a:r>
              <a:rPr lang="en-US" sz="1100" b="1" dirty="0"/>
              <a:t>FAI </a:t>
            </a:r>
            <a:r>
              <a:rPr lang="az-Latn-AZ" sz="1100" b="1" dirty="0"/>
              <a:t>Kəskin koronar iltihaba dinamik cavab verir</a:t>
            </a:r>
            <a:r>
              <a:rPr lang="en-US" sz="1100" b="1" dirty="0"/>
              <a:t>, </a:t>
            </a:r>
            <a:endParaRPr lang="az-Latn-AZ" sz="1100" b="1" dirty="0"/>
          </a:p>
          <a:p>
            <a:pPr marL="171450" indent="-171450">
              <a:buFont typeface="Arial" panose="020B0604020202020204" pitchFamily="34" charset="0"/>
              <a:buChar char="•"/>
            </a:pPr>
            <a:r>
              <a:rPr lang="en-US" sz="1100" b="1" dirty="0"/>
              <a:t>FRP </a:t>
            </a:r>
            <a:r>
              <a:rPr lang="az-Latn-AZ" sz="1100" b="1" dirty="0"/>
              <a:t>davamlı struktur </a:t>
            </a:r>
            <a:r>
              <a:rPr lang="en-US" sz="1100" b="1" dirty="0" err="1"/>
              <a:t>remodell</a:t>
            </a:r>
            <a:r>
              <a:rPr lang="az-Latn-AZ" sz="1100" b="1" dirty="0"/>
              <a:t>əşməni</a:t>
            </a:r>
            <a:r>
              <a:rPr lang="en-US" sz="1100" b="1" dirty="0"/>
              <a:t> </a:t>
            </a:r>
            <a:r>
              <a:rPr lang="az-Latn-AZ" sz="1100" b="1" dirty="0"/>
              <a:t>göstərir və həm birincili həm də ikincili profilaktikada əlavə </a:t>
            </a:r>
            <a:r>
              <a:rPr lang="en-US" sz="1100" b="1" dirty="0"/>
              <a:t>risk </a:t>
            </a:r>
            <a:r>
              <a:rPr lang="en-US" sz="1100" b="1" dirty="0" err="1"/>
              <a:t>stratifi</a:t>
            </a:r>
            <a:r>
              <a:rPr lang="az-Latn-AZ" sz="1100" b="1" dirty="0"/>
              <a:t>kasiyası üçün imkan yaradır.</a:t>
            </a:r>
            <a:endParaRPr lang="ru-RU" sz="1100" b="1" dirty="0"/>
          </a:p>
        </p:txBody>
      </p:sp>
    </p:spTree>
    <p:extLst>
      <p:ext uri="{BB962C8B-B14F-4D97-AF65-F5344CB8AC3E}">
        <p14:creationId xmlns:p14="http://schemas.microsoft.com/office/powerpoint/2010/main" val="765166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6" name="Picture 2" descr="https://emag.medicalexpo.com/wp-content/uploads/sites/9/istock-teleheal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925" y="0"/>
            <a:ext cx="1068946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40220" y="5780782"/>
            <a:ext cx="4572000" cy="1077218"/>
          </a:xfrm>
          <a:prstGeom prst="rect">
            <a:avLst/>
          </a:prstGeom>
          <a:noFill/>
        </p:spPr>
        <p:txBody>
          <a:bodyPr wrap="square" rtlCol="0">
            <a:spAutoFit/>
          </a:bodyPr>
          <a:lstStyle/>
          <a:p>
            <a:pPr algn="ctr"/>
            <a:r>
              <a:rPr lang="az-Latn-AZ" sz="3200" b="1" dirty="0">
                <a:solidFill>
                  <a:srgbClr val="FFFF66"/>
                </a:solidFill>
                <a:latin typeface="+mj-lt"/>
              </a:rPr>
              <a:t>KARDİOPROFİLAKTİKADA </a:t>
            </a:r>
          </a:p>
          <a:p>
            <a:pPr algn="ctr"/>
            <a:r>
              <a:rPr lang="az-Latn-AZ" sz="3200" b="1" dirty="0">
                <a:solidFill>
                  <a:srgbClr val="FFFF66"/>
                </a:solidFill>
                <a:latin typeface="+mj-lt"/>
              </a:rPr>
              <a:t>TELETİBB   </a:t>
            </a:r>
            <a:endParaRPr lang="ru-RU" sz="3200" b="1" dirty="0">
              <a:solidFill>
                <a:srgbClr val="FFFF66"/>
              </a:solidFill>
              <a:latin typeface="+mj-lt"/>
            </a:endParaRPr>
          </a:p>
        </p:txBody>
      </p:sp>
    </p:spTree>
    <p:extLst>
      <p:ext uri="{BB962C8B-B14F-4D97-AF65-F5344CB8AC3E}">
        <p14:creationId xmlns:p14="http://schemas.microsoft.com/office/powerpoint/2010/main" val="137644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9458" name="Picture 2" descr="https://i.pinimg.com/originals/ec/84/3f/ec843fe0043a3e983208a436b97e5ce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Объект 2"/>
          <p:cNvSpPr>
            <a:spLocks noGrp="1"/>
          </p:cNvSpPr>
          <p:nvPr>
            <p:ph type="subTitle"/>
          </p:nvPr>
        </p:nvSpPr>
        <p:spPr>
          <a:xfrm>
            <a:off x="240632" y="2800953"/>
            <a:ext cx="4004109" cy="3465376"/>
          </a:xfrm>
        </p:spPr>
        <p:txBody>
          <a:bodyPr>
            <a:normAutofit fontScale="70000" lnSpcReduction="20000"/>
          </a:bodyPr>
          <a:lstStyle/>
          <a:p>
            <a:pPr marL="0" indent="0" algn="ctr" fontAlgn="base">
              <a:buNone/>
            </a:pPr>
            <a:endParaRPr lang="az-Latn-AZ" sz="3200" b="1" dirty="0">
              <a:solidFill>
                <a:schemeClr val="bg1"/>
              </a:solidFill>
            </a:endParaRPr>
          </a:p>
          <a:p>
            <a:pPr marL="0" indent="0" algn="ctr" fontAlgn="base">
              <a:buNone/>
            </a:pPr>
            <a:r>
              <a:rPr lang="en-US" sz="3200" b="1" dirty="0">
                <a:solidFill>
                  <a:schemeClr val="bg1"/>
                </a:solidFill>
              </a:rPr>
              <a:t>“The hospital room of the future will be the bedroom” </a:t>
            </a:r>
            <a:endParaRPr lang="az-Latn-AZ" sz="3200" b="1" dirty="0">
              <a:solidFill>
                <a:schemeClr val="bg1"/>
              </a:solidFill>
            </a:endParaRPr>
          </a:p>
          <a:p>
            <a:pPr marL="0" indent="0" algn="ctr" fontAlgn="base">
              <a:buNone/>
            </a:pPr>
            <a:r>
              <a:rPr lang="az-Latn-AZ" dirty="0">
                <a:solidFill>
                  <a:schemeClr val="bg1"/>
                </a:solidFill>
              </a:rPr>
              <a:t> </a:t>
            </a:r>
            <a:r>
              <a:rPr lang="en-US" sz="2800" b="1" i="1" dirty="0">
                <a:solidFill>
                  <a:schemeClr val="bg1"/>
                </a:solidFill>
              </a:rPr>
              <a:t>Eric </a:t>
            </a:r>
            <a:r>
              <a:rPr lang="en-US" sz="2800" b="1" i="1" dirty="0" err="1">
                <a:solidFill>
                  <a:schemeClr val="bg1"/>
                </a:solidFill>
              </a:rPr>
              <a:t>Topol</a:t>
            </a:r>
            <a:r>
              <a:rPr lang="en-US" sz="2800" b="1" i="1" dirty="0">
                <a:solidFill>
                  <a:schemeClr val="bg1"/>
                </a:solidFill>
              </a:rPr>
              <a:t> </a:t>
            </a:r>
            <a:endParaRPr lang="az-Latn-AZ" sz="2800" b="1" i="1" dirty="0">
              <a:solidFill>
                <a:schemeClr val="bg1"/>
              </a:solidFill>
            </a:endParaRPr>
          </a:p>
          <a:p>
            <a:pPr marL="0" indent="0" algn="ctr" fontAlgn="base">
              <a:buNone/>
            </a:pPr>
            <a:endParaRPr lang="az-Latn-AZ" dirty="0">
              <a:solidFill>
                <a:schemeClr val="bg1"/>
              </a:solidFill>
            </a:endParaRPr>
          </a:p>
          <a:p>
            <a:pPr marL="0" indent="0" algn="ctr" fontAlgn="base">
              <a:buNone/>
            </a:pPr>
            <a:endParaRPr lang="az-Latn-AZ" dirty="0">
              <a:solidFill>
                <a:schemeClr val="bg1"/>
              </a:solidFill>
            </a:endParaRPr>
          </a:p>
          <a:p>
            <a:pPr marL="0" indent="0" algn="ctr" fontAlgn="base">
              <a:buNone/>
            </a:pPr>
            <a:endParaRPr lang="az-Latn-AZ" dirty="0">
              <a:solidFill>
                <a:schemeClr val="bg1"/>
              </a:solidFill>
            </a:endParaRPr>
          </a:p>
          <a:p>
            <a:pPr marL="0" indent="0" algn="ctr" fontAlgn="base">
              <a:buNone/>
            </a:pPr>
            <a:endParaRPr lang="az-Latn-AZ" dirty="0">
              <a:solidFill>
                <a:schemeClr val="bg1"/>
              </a:solidFill>
            </a:endParaRPr>
          </a:p>
          <a:p>
            <a:pPr marL="0" indent="0" algn="ctr" fontAlgn="base">
              <a:buNone/>
            </a:pPr>
            <a:endParaRPr lang="az-Latn-AZ" dirty="0">
              <a:solidFill>
                <a:schemeClr val="bg1"/>
              </a:solidFill>
            </a:endParaRPr>
          </a:p>
          <a:p>
            <a:pPr marL="0" indent="0" algn="ctr" fontAlgn="base">
              <a:lnSpc>
                <a:spcPct val="100000"/>
              </a:lnSpc>
              <a:buNone/>
            </a:pPr>
            <a:r>
              <a:rPr lang="en-US" sz="1800" b="1" i="1" dirty="0" err="1">
                <a:solidFill>
                  <a:schemeClr val="bg1"/>
                </a:solidFill>
              </a:rPr>
              <a:t>Topol</a:t>
            </a:r>
            <a:r>
              <a:rPr lang="en-US" sz="1800" b="1" i="1" dirty="0">
                <a:solidFill>
                  <a:schemeClr val="bg1"/>
                </a:solidFill>
              </a:rPr>
              <a:t>, E. The patient will see you now: the future of medicine is in your hands. 2015</a:t>
            </a:r>
            <a:r>
              <a:rPr lang="en-US" sz="1800" dirty="0">
                <a:solidFill>
                  <a:schemeClr val="bg1"/>
                </a:solidFill>
              </a:rPr>
              <a:t>.</a:t>
            </a:r>
          </a:p>
          <a:p>
            <a:pPr marL="0" indent="0" algn="ctr" fontAlgn="base">
              <a:buNone/>
            </a:pPr>
            <a:endParaRPr lang="en-US" dirty="0">
              <a:solidFill>
                <a:schemeClr val="bg1"/>
              </a:solidFill>
            </a:endParaRPr>
          </a:p>
          <a:p>
            <a:pPr algn="ctr"/>
            <a:endParaRPr lang="ru-RU" dirty="0">
              <a:solidFill>
                <a:schemeClr val="bg1"/>
              </a:solidFill>
            </a:endParaRPr>
          </a:p>
        </p:txBody>
      </p:sp>
    </p:spTree>
    <p:extLst>
      <p:ext uri="{BB962C8B-B14F-4D97-AF65-F5344CB8AC3E}">
        <p14:creationId xmlns:p14="http://schemas.microsoft.com/office/powerpoint/2010/main" val="1954855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Подзаголовок 2"/>
          <p:cNvSpPr>
            <a:spLocks noGrp="1"/>
          </p:cNvSpPr>
          <p:nvPr>
            <p:ph type="subTitle"/>
          </p:nvPr>
        </p:nvSpPr>
        <p:spPr>
          <a:xfrm>
            <a:off x="609600" y="1604520"/>
            <a:ext cx="10972320" cy="3606109"/>
          </a:xfrm>
        </p:spPr>
        <p:txBody>
          <a:bodyPr>
            <a:normAutofit/>
          </a:bodyPr>
          <a:lstStyle/>
          <a:p>
            <a:r>
              <a:rPr lang="en-US" sz="2400" b="1" cap="none" dirty="0" err="1">
                <a:latin typeface="+mn-lt"/>
              </a:rPr>
              <a:t>Teletibb</a:t>
            </a:r>
            <a:r>
              <a:rPr lang="en-US" sz="2400" b="1" cap="none" dirty="0">
                <a:latin typeface="+mn-lt"/>
              </a:rPr>
              <a:t> </a:t>
            </a:r>
            <a:r>
              <a:rPr lang="en-US" sz="2400" b="1" cap="none" dirty="0" err="1">
                <a:latin typeface="+mn-lt"/>
              </a:rPr>
              <a:t>xidmətlərindən</a:t>
            </a:r>
            <a:r>
              <a:rPr lang="en-US" sz="2400" b="1" cap="none" dirty="0">
                <a:latin typeface="+mn-lt"/>
              </a:rPr>
              <a:t> </a:t>
            </a:r>
            <a:r>
              <a:rPr lang="en-US" sz="2400" b="1" cap="none" dirty="0" err="1">
                <a:latin typeface="+mn-lt"/>
              </a:rPr>
              <a:t>istifadə</a:t>
            </a:r>
            <a:r>
              <a:rPr lang="en-US" sz="2400" b="1" cap="none" dirty="0">
                <a:latin typeface="+mn-lt"/>
              </a:rPr>
              <a:t> </a:t>
            </a:r>
            <a:r>
              <a:rPr lang="en-US" sz="2400" b="1" cap="none" dirty="0" err="1">
                <a:latin typeface="+mn-lt"/>
              </a:rPr>
              <a:t>edən</a:t>
            </a:r>
            <a:r>
              <a:rPr lang="en-US" sz="2400" b="1" cap="none" dirty="0">
                <a:latin typeface="+mn-lt"/>
              </a:rPr>
              <a:t> </a:t>
            </a:r>
            <a:r>
              <a:rPr lang="az-Latn-AZ" sz="2400" b="1" cap="none" dirty="0" err="1">
                <a:latin typeface="+mn-lt"/>
              </a:rPr>
              <a:t>M</a:t>
            </a:r>
            <a:r>
              <a:rPr lang="en-US" sz="2400" b="1" cap="none" dirty="0" err="1">
                <a:latin typeface="+mn-lt"/>
              </a:rPr>
              <a:t>edicare</a:t>
            </a:r>
            <a:r>
              <a:rPr lang="en-US" sz="2400" b="1" cap="none" dirty="0">
                <a:latin typeface="+mn-lt"/>
              </a:rPr>
              <a:t>  </a:t>
            </a:r>
            <a:r>
              <a:rPr lang="en-US" sz="2400" b="1" cap="none" dirty="0" err="1">
                <a:latin typeface="+mn-lt"/>
              </a:rPr>
              <a:t>tibbi</a:t>
            </a:r>
            <a:r>
              <a:rPr lang="en-US" sz="2400" b="1" cap="none" dirty="0">
                <a:latin typeface="+mn-lt"/>
              </a:rPr>
              <a:t> s</a:t>
            </a:r>
            <a:r>
              <a:rPr lang="az-Latn-AZ" sz="2400" b="1" cap="none" dirty="0">
                <a:latin typeface="+mn-lt"/>
              </a:rPr>
              <a:t>ığorta proqramındakı xəstələrin </a:t>
            </a:r>
            <a:r>
              <a:rPr lang="en-US" sz="2400" b="1" cap="none" dirty="0">
                <a:latin typeface="+mn-lt"/>
              </a:rPr>
              <a:t> </a:t>
            </a:r>
            <a:r>
              <a:rPr lang="en-US" sz="2400" b="1" cap="none" dirty="0" err="1">
                <a:latin typeface="+mn-lt"/>
              </a:rPr>
              <a:t>sayı</a:t>
            </a:r>
            <a:r>
              <a:rPr lang="en-US" sz="2400" b="1" cap="none" dirty="0">
                <a:latin typeface="+mn-lt"/>
              </a:rPr>
              <a:t> COVID-19 </a:t>
            </a:r>
            <a:r>
              <a:rPr lang="en-US" sz="2400" b="1" cap="none" dirty="0" err="1">
                <a:latin typeface="+mn-lt"/>
              </a:rPr>
              <a:t>pandemiyasından</a:t>
            </a:r>
            <a:r>
              <a:rPr lang="en-US" sz="2400" b="1" cap="none" dirty="0">
                <a:latin typeface="+mn-lt"/>
              </a:rPr>
              <a:t> </a:t>
            </a:r>
            <a:r>
              <a:rPr lang="en-US" sz="2400" b="1" cap="none" dirty="0" err="1">
                <a:latin typeface="+mn-lt"/>
              </a:rPr>
              <a:t>əvvəlki</a:t>
            </a:r>
            <a:r>
              <a:rPr lang="en-US" sz="2400" b="1" cap="none" dirty="0">
                <a:latin typeface="+mn-lt"/>
              </a:rPr>
              <a:t> </a:t>
            </a:r>
            <a:r>
              <a:rPr lang="en-US" sz="2400" b="1" cap="none" dirty="0" err="1">
                <a:latin typeface="+mn-lt"/>
              </a:rPr>
              <a:t>həftə</a:t>
            </a:r>
            <a:r>
              <a:rPr lang="en-US" sz="2400" b="1" cap="none" dirty="0">
                <a:latin typeface="+mn-lt"/>
              </a:rPr>
              <a:t> </a:t>
            </a:r>
            <a:r>
              <a:rPr lang="en-US" sz="2400" b="1" cap="none" dirty="0" err="1">
                <a:latin typeface="+mn-lt"/>
              </a:rPr>
              <a:t>ərzində</a:t>
            </a:r>
            <a:r>
              <a:rPr lang="en-US" sz="2400" b="1" cap="none" dirty="0">
                <a:latin typeface="+mn-lt"/>
              </a:rPr>
              <a:t> 13,000 </a:t>
            </a:r>
            <a:r>
              <a:rPr lang="en-US" sz="2400" b="1" cap="none" dirty="0" err="1">
                <a:latin typeface="+mn-lt"/>
              </a:rPr>
              <a:t>xəstədən</a:t>
            </a:r>
            <a:r>
              <a:rPr lang="en-US" sz="2400" b="1" cap="none" dirty="0">
                <a:latin typeface="+mn-lt"/>
              </a:rPr>
              <a:t> 2020-ci </a:t>
            </a:r>
            <a:r>
              <a:rPr lang="en-US" sz="2400" b="1" cap="none" dirty="0" err="1">
                <a:latin typeface="+mn-lt"/>
              </a:rPr>
              <a:t>ilin</a:t>
            </a:r>
            <a:r>
              <a:rPr lang="en-US" sz="2400" b="1" cap="none" dirty="0">
                <a:latin typeface="+mn-lt"/>
              </a:rPr>
              <a:t> </a:t>
            </a:r>
            <a:r>
              <a:rPr lang="en-US" sz="2400" b="1" cap="none" dirty="0" err="1">
                <a:latin typeface="+mn-lt"/>
              </a:rPr>
              <a:t>aprel</a:t>
            </a:r>
            <a:r>
              <a:rPr lang="en-US" sz="2400" b="1" cap="none" dirty="0">
                <a:latin typeface="+mn-lt"/>
              </a:rPr>
              <a:t> </a:t>
            </a:r>
            <a:r>
              <a:rPr lang="en-US" sz="2400" b="1" cap="none" dirty="0" err="1">
                <a:latin typeface="+mn-lt"/>
              </a:rPr>
              <a:t>ayının</a:t>
            </a:r>
            <a:r>
              <a:rPr lang="en-US" sz="2400" b="1" cap="none" dirty="0">
                <a:latin typeface="+mn-lt"/>
              </a:rPr>
              <a:t> son</a:t>
            </a:r>
            <a:r>
              <a:rPr lang="az-Latn-AZ" sz="2400" b="1" cap="none" dirty="0">
                <a:latin typeface="+mn-lt"/>
              </a:rPr>
              <a:t>unda </a:t>
            </a:r>
            <a:r>
              <a:rPr lang="en-US" sz="2400" b="1" cap="none" dirty="0" err="1">
                <a:latin typeface="+mn-lt"/>
              </a:rPr>
              <a:t>həftədə</a:t>
            </a:r>
            <a:r>
              <a:rPr lang="en-US" sz="2400" b="1" cap="none" dirty="0">
                <a:latin typeface="+mn-lt"/>
              </a:rPr>
              <a:t> </a:t>
            </a:r>
            <a:r>
              <a:rPr lang="en-US" sz="2400" b="1" cap="none" dirty="0" err="1">
                <a:latin typeface="+mn-lt"/>
              </a:rPr>
              <a:t>təxminən</a:t>
            </a:r>
            <a:r>
              <a:rPr lang="en-US" sz="2400" b="1" cap="none" dirty="0">
                <a:latin typeface="+mn-lt"/>
              </a:rPr>
              <a:t> 1,7 </a:t>
            </a:r>
            <a:r>
              <a:rPr lang="en-US" sz="2400" b="1" cap="none" dirty="0" err="1">
                <a:latin typeface="+mn-lt"/>
              </a:rPr>
              <a:t>milyon</a:t>
            </a:r>
            <a:r>
              <a:rPr lang="en-US" sz="2400" b="1" cap="none" dirty="0">
                <a:latin typeface="+mn-lt"/>
              </a:rPr>
              <a:t> </a:t>
            </a:r>
            <a:r>
              <a:rPr lang="en-US" sz="2400" b="1" cap="none" dirty="0" err="1">
                <a:latin typeface="+mn-lt"/>
              </a:rPr>
              <a:t>xəstəyə</a:t>
            </a:r>
            <a:r>
              <a:rPr lang="en-US" sz="2400" b="1" cap="none" dirty="0">
                <a:latin typeface="+mn-lt"/>
              </a:rPr>
              <a:t> </a:t>
            </a:r>
            <a:r>
              <a:rPr lang="en-US" sz="2400" b="1" cap="none" dirty="0" err="1">
                <a:latin typeface="+mn-lt"/>
              </a:rPr>
              <a:t>yüksəl</a:t>
            </a:r>
            <a:r>
              <a:rPr lang="az-Latn-AZ" sz="2400" b="1" cap="none" dirty="0">
                <a:latin typeface="+mn-lt"/>
              </a:rPr>
              <a:t>mişdir.</a:t>
            </a:r>
          </a:p>
          <a:p>
            <a:endParaRPr lang="en-US" sz="2400" b="1" cap="none" dirty="0">
              <a:latin typeface="+mn-lt"/>
            </a:endParaRPr>
          </a:p>
          <a:p>
            <a:endParaRPr lang="en-US" sz="2400" b="1" cap="none" dirty="0">
              <a:latin typeface="+mn-lt"/>
            </a:endParaRPr>
          </a:p>
          <a:p>
            <a:r>
              <a:rPr lang="en-US" sz="2400" b="1" cap="none" dirty="0" err="1">
                <a:latin typeface="+mn-lt"/>
              </a:rPr>
              <a:t>Böyük</a:t>
            </a:r>
            <a:r>
              <a:rPr lang="en-US" sz="2400" b="1" cap="none" dirty="0">
                <a:latin typeface="+mn-lt"/>
              </a:rPr>
              <a:t> </a:t>
            </a:r>
            <a:r>
              <a:rPr lang="az-Latn-AZ" sz="2400" b="1" cap="none" dirty="0" err="1">
                <a:latin typeface="+mn-lt"/>
              </a:rPr>
              <a:t>B</a:t>
            </a:r>
            <a:r>
              <a:rPr lang="en-US" sz="2400" b="1" cap="none" dirty="0" err="1">
                <a:latin typeface="+mn-lt"/>
              </a:rPr>
              <a:t>ritaniyada</a:t>
            </a:r>
            <a:r>
              <a:rPr lang="en-US" sz="2400" b="1" cap="none" dirty="0">
                <a:latin typeface="+mn-lt"/>
              </a:rPr>
              <a:t> </a:t>
            </a:r>
            <a:r>
              <a:rPr lang="en-US" sz="2400" b="1" cap="none" dirty="0" err="1">
                <a:latin typeface="+mn-lt"/>
              </a:rPr>
              <a:t>pandemiya</a:t>
            </a:r>
            <a:r>
              <a:rPr lang="en-US" sz="2400" b="1" cap="none" dirty="0">
                <a:latin typeface="+mn-lt"/>
              </a:rPr>
              <a:t> </a:t>
            </a:r>
            <a:r>
              <a:rPr lang="en-US" sz="2400" b="1" cap="none" dirty="0" err="1">
                <a:latin typeface="+mn-lt"/>
              </a:rPr>
              <a:t>zamanı</a:t>
            </a:r>
            <a:r>
              <a:rPr lang="en-US" sz="2400" b="1" cap="none" dirty="0">
                <a:latin typeface="+mn-lt"/>
              </a:rPr>
              <a:t> virtual </a:t>
            </a:r>
            <a:r>
              <a:rPr lang="az-Latn-AZ" sz="2400" b="1" cap="none" dirty="0">
                <a:latin typeface="+mn-lt"/>
              </a:rPr>
              <a:t>kardioreabilitasiyadan istifadəçilərinin sayı </a:t>
            </a:r>
            <a:r>
              <a:rPr lang="en-US" sz="2400" b="1" cap="none" dirty="0" err="1">
                <a:latin typeface="+mn-lt"/>
              </a:rPr>
              <a:t>üç</a:t>
            </a:r>
            <a:r>
              <a:rPr lang="en-US" sz="2400" b="1" cap="none" dirty="0">
                <a:latin typeface="+mn-lt"/>
              </a:rPr>
              <a:t> </a:t>
            </a:r>
            <a:r>
              <a:rPr lang="en-US" sz="2400" b="1" cap="none" dirty="0" err="1">
                <a:latin typeface="+mn-lt"/>
              </a:rPr>
              <a:t>dəfədən</a:t>
            </a:r>
            <a:r>
              <a:rPr lang="en-US" sz="2400" b="1" cap="none" dirty="0">
                <a:latin typeface="+mn-lt"/>
              </a:rPr>
              <a:t> </a:t>
            </a:r>
            <a:r>
              <a:rPr lang="en-US" sz="2400" b="1" cap="none" dirty="0" err="1">
                <a:latin typeface="+mn-lt"/>
              </a:rPr>
              <a:t>çox</a:t>
            </a:r>
            <a:r>
              <a:rPr lang="en-US" sz="2400" b="1" cap="none" dirty="0">
                <a:latin typeface="+mn-lt"/>
              </a:rPr>
              <a:t> – 22%-</a:t>
            </a:r>
            <a:r>
              <a:rPr lang="en-US" sz="2400" b="1" cap="none" dirty="0" err="1">
                <a:latin typeface="+mn-lt"/>
              </a:rPr>
              <a:t>dən</a:t>
            </a:r>
            <a:r>
              <a:rPr lang="en-US" sz="2400" b="1" cap="none" dirty="0">
                <a:latin typeface="+mn-lt"/>
              </a:rPr>
              <a:t> 72%-</a:t>
            </a:r>
            <a:r>
              <a:rPr lang="en-US" sz="2400" b="1" cap="none" dirty="0" err="1">
                <a:latin typeface="+mn-lt"/>
              </a:rPr>
              <a:t>ə</a:t>
            </a:r>
            <a:r>
              <a:rPr lang="az-Latn-AZ" sz="2400" b="1" cap="none" dirty="0">
                <a:latin typeface="+mn-lt"/>
              </a:rPr>
              <a:t> qədər </a:t>
            </a:r>
            <a:r>
              <a:rPr lang="en-US" sz="2400" b="1" cap="none" dirty="0">
                <a:latin typeface="+mn-lt"/>
              </a:rPr>
              <a:t>art</a:t>
            </a:r>
            <a:r>
              <a:rPr lang="az-Latn-AZ" sz="2400" b="1" cap="none" dirty="0">
                <a:latin typeface="+mn-lt"/>
              </a:rPr>
              <a:t>mışdır.</a:t>
            </a:r>
            <a:endParaRPr lang="ru-RU" sz="2400" b="1" cap="none" dirty="0">
              <a:latin typeface="+mn-lt"/>
            </a:endParaRPr>
          </a:p>
        </p:txBody>
      </p:sp>
      <p:sp>
        <p:nvSpPr>
          <p:cNvPr id="4" name="Прямоугольник 3"/>
          <p:cNvSpPr/>
          <p:nvPr/>
        </p:nvSpPr>
        <p:spPr>
          <a:xfrm>
            <a:off x="492228" y="4965862"/>
            <a:ext cx="5009705" cy="430887"/>
          </a:xfrm>
          <a:prstGeom prst="rect">
            <a:avLst/>
          </a:prstGeom>
        </p:spPr>
        <p:txBody>
          <a:bodyPr wrap="none">
            <a:spAutoFit/>
          </a:bodyPr>
          <a:lstStyle/>
          <a:p>
            <a:r>
              <a:rPr lang="ru-RU" sz="1100" dirty="0"/>
              <a:t>1- </a:t>
            </a:r>
            <a:r>
              <a:rPr lang="en-US" sz="1100" dirty="0">
                <a:hlinkClick r:id="rId2"/>
              </a:rPr>
              <a:t>Closing Gaps in Health Disparities Through </a:t>
            </a:r>
            <a:r>
              <a:rPr lang="en-US" sz="1100" dirty="0" err="1">
                <a:hlinkClick r:id="rId2"/>
              </a:rPr>
              <a:t>Telehealth</a:t>
            </a:r>
            <a:r>
              <a:rPr lang="en-US" sz="1100" dirty="0">
                <a:hlinkClick r:id="rId2"/>
              </a:rPr>
              <a:t> (ceoactionracialequity.com)</a:t>
            </a:r>
            <a:endParaRPr lang="ru-RU" sz="1100" dirty="0"/>
          </a:p>
          <a:p>
            <a:r>
              <a:rPr lang="ru-RU" sz="1100" dirty="0"/>
              <a:t>2-</a:t>
            </a:r>
            <a:r>
              <a:rPr lang="en-US" sz="1100" dirty="0" err="1"/>
              <a:t>doi</a:t>
            </a:r>
            <a:r>
              <a:rPr lang="en-US" sz="1100" dirty="0"/>
              <a:t>: </a:t>
            </a:r>
            <a:r>
              <a:rPr lang="en-US" sz="1100" u="sng" dirty="0">
                <a:hlinkClick r:id="rId3"/>
              </a:rPr>
              <a:t>10.3390/healthcare9121623</a:t>
            </a:r>
            <a:endParaRPr lang="ru-RU" sz="1100" dirty="0"/>
          </a:p>
        </p:txBody>
      </p:sp>
      <p:sp>
        <p:nvSpPr>
          <p:cNvPr id="5" name="Subtitle 2">
            <a:extLst>
              <a:ext uri="{FF2B5EF4-FFF2-40B4-BE49-F238E27FC236}">
                <a16:creationId xmlns:a16="http://schemas.microsoft.com/office/drawing/2014/main" id="{004B84FA-1F03-F640-8E20-B7DC30738685}"/>
              </a:ext>
            </a:extLst>
          </p:cNvPr>
          <p:cNvSpPr txBox="1">
            <a:spLocks/>
          </p:cNvSpPr>
          <p:nvPr/>
        </p:nvSpPr>
        <p:spPr>
          <a:xfrm>
            <a:off x="1653570" y="6165641"/>
            <a:ext cx="8884380" cy="5860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pPr algn="ctr"/>
            <a:r>
              <a:rPr lang="en-US" sz="1000" b="1" cap="all" dirty="0">
                <a:solidFill>
                  <a:schemeClr val="accent6">
                    <a:lumMod val="75000"/>
                  </a:schemeClr>
                </a:solidFill>
                <a:latin typeface="+mj-lt"/>
                <a:ea typeface="+mj-ea"/>
                <a:cs typeface="+mj-cs"/>
              </a:rPr>
              <a:t>National congress of </a:t>
            </a:r>
            <a:r>
              <a:rPr lang="en-US" sz="1000" b="1" cap="all" dirty="0" err="1">
                <a:solidFill>
                  <a:schemeClr val="accent6">
                    <a:lumMod val="75000"/>
                  </a:schemeClr>
                </a:solidFill>
                <a:latin typeface="+mj-lt"/>
                <a:ea typeface="+mj-ea"/>
                <a:cs typeface="+mj-cs"/>
              </a:rPr>
              <a:t>Asc</a:t>
            </a:r>
            <a:r>
              <a:rPr lang="en-US" sz="1000" b="1" cap="all" dirty="0">
                <a:solidFill>
                  <a:schemeClr val="accent6">
                    <a:lumMod val="75000"/>
                  </a:schemeClr>
                </a:solidFill>
                <a:latin typeface="+mj-lt"/>
                <a:ea typeface="+mj-ea"/>
                <a:cs typeface="+mj-cs"/>
              </a:rPr>
              <a:t> - AKC-</a:t>
            </a:r>
            <a:r>
              <a:rPr lang="en-US" sz="1000" b="1" cap="all" dirty="0" err="1">
                <a:solidFill>
                  <a:schemeClr val="accent6">
                    <a:lumMod val="75000"/>
                  </a:schemeClr>
                </a:solidFill>
                <a:latin typeface="+mj-lt"/>
                <a:ea typeface="+mj-ea"/>
                <a:cs typeface="+mj-cs"/>
              </a:rPr>
              <a:t>nin</a:t>
            </a:r>
            <a:r>
              <a:rPr lang="en-US" sz="1000" b="1" cap="all" dirty="0">
                <a:solidFill>
                  <a:schemeClr val="accent6">
                    <a:lumMod val="75000"/>
                  </a:schemeClr>
                </a:solidFill>
                <a:latin typeface="+mj-lt"/>
                <a:ea typeface="+mj-ea"/>
                <a:cs typeface="+mj-cs"/>
              </a:rPr>
              <a:t> </a:t>
            </a:r>
            <a:r>
              <a:rPr lang="en-US" sz="1000" b="1" cap="all" dirty="0" err="1">
                <a:solidFill>
                  <a:schemeClr val="accent6">
                    <a:lumMod val="75000"/>
                  </a:schemeClr>
                </a:solidFill>
                <a:latin typeface="+mj-lt"/>
                <a:ea typeface="+mj-ea"/>
                <a:cs typeface="+mj-cs"/>
              </a:rPr>
              <a:t>milli</a:t>
            </a:r>
            <a:r>
              <a:rPr lang="en-US" sz="1000" b="1" cap="all" dirty="0">
                <a:solidFill>
                  <a:schemeClr val="accent6">
                    <a:lumMod val="75000"/>
                  </a:schemeClr>
                </a:solidFill>
                <a:latin typeface="+mj-lt"/>
                <a:ea typeface="+mj-ea"/>
                <a:cs typeface="+mj-cs"/>
              </a:rPr>
              <a:t> </a:t>
            </a:r>
            <a:r>
              <a:rPr lang="en-US" sz="1000" b="1" cap="all" dirty="0" err="1">
                <a:solidFill>
                  <a:schemeClr val="accent6">
                    <a:lumMod val="75000"/>
                  </a:schemeClr>
                </a:solidFill>
                <a:latin typeface="+mj-lt"/>
                <a:ea typeface="+mj-ea"/>
                <a:cs typeface="+mj-cs"/>
              </a:rPr>
              <a:t>konqresi</a:t>
            </a:r>
            <a:r>
              <a:rPr lang="en-US" sz="1000" b="1" cap="all" dirty="0">
                <a:solidFill>
                  <a:schemeClr val="accent6">
                    <a:lumMod val="75000"/>
                  </a:schemeClr>
                </a:solidFill>
                <a:latin typeface="+mj-lt"/>
                <a:ea typeface="+mj-ea"/>
                <a:cs typeface="+mj-cs"/>
              </a:rPr>
              <a:t> </a:t>
            </a:r>
          </a:p>
          <a:p>
            <a:pPr algn="ctr"/>
            <a:r>
              <a:rPr lang="en-US" sz="1000" b="1" cap="all" dirty="0" err="1">
                <a:solidFill>
                  <a:schemeClr val="accent6">
                    <a:lumMod val="75000"/>
                  </a:schemeClr>
                </a:solidFill>
                <a:latin typeface="+mj-lt"/>
                <a:ea typeface="+mj-ea"/>
                <a:cs typeface="+mj-cs"/>
              </a:rPr>
              <a:t>Dekabr</a:t>
            </a:r>
            <a:r>
              <a:rPr lang="en-US" sz="1000" b="1" cap="all" dirty="0">
                <a:solidFill>
                  <a:schemeClr val="accent6">
                    <a:lumMod val="75000"/>
                  </a:schemeClr>
                </a:solidFill>
                <a:latin typeface="+mj-lt"/>
                <a:ea typeface="+mj-ea"/>
                <a:cs typeface="+mj-cs"/>
              </a:rPr>
              <a:t> 10-11, 2022</a:t>
            </a:r>
          </a:p>
        </p:txBody>
      </p:sp>
    </p:spTree>
    <p:extLst>
      <p:ext uri="{BB962C8B-B14F-4D97-AF65-F5344CB8AC3E}">
        <p14:creationId xmlns:p14="http://schemas.microsoft.com/office/powerpoint/2010/main" val="820044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0871" y="213103"/>
            <a:ext cx="11404385" cy="482039"/>
          </a:xfrm>
        </p:spPr>
        <p:txBody>
          <a:bodyPr>
            <a:noAutofit/>
          </a:bodyPr>
          <a:lstStyle/>
          <a:p>
            <a:pPr algn="ctr"/>
            <a:r>
              <a:rPr lang="en-US" sz="2800" b="1" dirty="0" err="1">
                <a:solidFill>
                  <a:schemeClr val="accent1">
                    <a:lumMod val="75000"/>
                  </a:schemeClr>
                </a:solidFill>
              </a:rPr>
              <a:t>Xəstələri</a:t>
            </a:r>
            <a:r>
              <a:rPr lang="az-Latn-AZ" sz="2800" b="1" dirty="0">
                <a:solidFill>
                  <a:schemeClr val="accent1">
                    <a:lumMod val="75000"/>
                  </a:schemeClr>
                </a:solidFill>
              </a:rPr>
              <a:t>n hospitalizasiyaya qədər tele</a:t>
            </a:r>
            <a:r>
              <a:rPr lang="en-US" sz="2800" b="1" dirty="0">
                <a:solidFill>
                  <a:schemeClr val="accent1">
                    <a:lumMod val="75000"/>
                  </a:schemeClr>
                </a:solidFill>
              </a:rPr>
              <a:t> </a:t>
            </a:r>
            <a:r>
              <a:rPr lang="az-Latn-AZ" sz="2800" b="1" dirty="0">
                <a:solidFill>
                  <a:schemeClr val="accent1">
                    <a:lumMod val="75000"/>
                  </a:schemeClr>
                </a:solidFill>
              </a:rPr>
              <a:t>monitorlanması</a:t>
            </a:r>
            <a:endParaRPr lang="ru-RU" sz="2800" b="1" dirty="0">
              <a:solidFill>
                <a:schemeClr val="accent1">
                  <a:lumMod val="75000"/>
                </a:schemeClr>
              </a:solidFill>
            </a:endParaRPr>
          </a:p>
        </p:txBody>
      </p:sp>
      <p:pic>
        <p:nvPicPr>
          <p:cNvPr id="3074" name="Picture 2" descr="Thumbnail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872" y="1008509"/>
            <a:ext cx="5268257" cy="5134021"/>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79297" y="6194287"/>
            <a:ext cx="3645550" cy="261610"/>
          </a:xfrm>
          <a:prstGeom prst="rect">
            <a:avLst/>
          </a:prstGeom>
        </p:spPr>
        <p:txBody>
          <a:bodyPr wrap="none">
            <a:spAutoFit/>
          </a:bodyPr>
          <a:lstStyle/>
          <a:p>
            <a:r>
              <a:rPr lang="en-US" sz="1100" dirty="0">
                <a:hlinkClick r:id="rId4"/>
              </a:rPr>
              <a:t>Six ways healthcare will move into our homes - Blog | Philips</a:t>
            </a:r>
            <a:endParaRPr lang="ru-RU" sz="1100" dirty="0"/>
          </a:p>
        </p:txBody>
      </p:sp>
      <p:pic>
        <p:nvPicPr>
          <p:cNvPr id="6" name="Picture 2" descr="Thumbnail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6218" y="1008508"/>
            <a:ext cx="4702305" cy="5134021"/>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sp>
        <p:nvSpPr>
          <p:cNvPr id="5" name="Стрелка вправо 4"/>
          <p:cNvSpPr/>
          <p:nvPr/>
        </p:nvSpPr>
        <p:spPr>
          <a:xfrm>
            <a:off x="5930154" y="3415553"/>
            <a:ext cx="833717" cy="44375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Subtitle 2">
            <a:extLst>
              <a:ext uri="{FF2B5EF4-FFF2-40B4-BE49-F238E27FC236}">
                <a16:creationId xmlns:a16="http://schemas.microsoft.com/office/drawing/2014/main" id="{E6510EDB-C3C1-CF43-8B7D-E09C99280145}"/>
              </a:ext>
            </a:extLst>
          </p:cNvPr>
          <p:cNvSpPr txBox="1">
            <a:spLocks/>
          </p:cNvSpPr>
          <p:nvPr/>
        </p:nvSpPr>
        <p:spPr>
          <a:xfrm>
            <a:off x="1904822" y="6325092"/>
            <a:ext cx="8884380" cy="5860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pPr algn="ctr"/>
            <a:r>
              <a:rPr lang="en-US" sz="1000" b="1" cap="all" dirty="0">
                <a:solidFill>
                  <a:schemeClr val="accent6">
                    <a:lumMod val="75000"/>
                  </a:schemeClr>
                </a:solidFill>
                <a:latin typeface="+mj-lt"/>
                <a:ea typeface="+mj-ea"/>
                <a:cs typeface="+mj-cs"/>
              </a:rPr>
              <a:t>National congress of </a:t>
            </a:r>
            <a:r>
              <a:rPr lang="en-US" sz="1000" b="1" cap="all" dirty="0" err="1">
                <a:solidFill>
                  <a:schemeClr val="accent6">
                    <a:lumMod val="75000"/>
                  </a:schemeClr>
                </a:solidFill>
                <a:latin typeface="+mj-lt"/>
                <a:ea typeface="+mj-ea"/>
                <a:cs typeface="+mj-cs"/>
              </a:rPr>
              <a:t>Asc</a:t>
            </a:r>
            <a:r>
              <a:rPr lang="en-US" sz="1000" b="1" cap="all" dirty="0">
                <a:solidFill>
                  <a:schemeClr val="accent6">
                    <a:lumMod val="75000"/>
                  </a:schemeClr>
                </a:solidFill>
                <a:latin typeface="+mj-lt"/>
                <a:ea typeface="+mj-ea"/>
                <a:cs typeface="+mj-cs"/>
              </a:rPr>
              <a:t> - AKC-</a:t>
            </a:r>
            <a:r>
              <a:rPr lang="en-US" sz="1000" b="1" cap="all" dirty="0" err="1">
                <a:solidFill>
                  <a:schemeClr val="accent6">
                    <a:lumMod val="75000"/>
                  </a:schemeClr>
                </a:solidFill>
                <a:latin typeface="+mj-lt"/>
                <a:ea typeface="+mj-ea"/>
                <a:cs typeface="+mj-cs"/>
              </a:rPr>
              <a:t>nin</a:t>
            </a:r>
            <a:r>
              <a:rPr lang="en-US" sz="1000" b="1" cap="all" dirty="0">
                <a:solidFill>
                  <a:schemeClr val="accent6">
                    <a:lumMod val="75000"/>
                  </a:schemeClr>
                </a:solidFill>
                <a:latin typeface="+mj-lt"/>
                <a:ea typeface="+mj-ea"/>
                <a:cs typeface="+mj-cs"/>
              </a:rPr>
              <a:t> </a:t>
            </a:r>
            <a:r>
              <a:rPr lang="en-US" sz="1000" b="1" cap="all" dirty="0" err="1">
                <a:solidFill>
                  <a:schemeClr val="accent6">
                    <a:lumMod val="75000"/>
                  </a:schemeClr>
                </a:solidFill>
                <a:latin typeface="+mj-lt"/>
                <a:ea typeface="+mj-ea"/>
                <a:cs typeface="+mj-cs"/>
              </a:rPr>
              <a:t>milli</a:t>
            </a:r>
            <a:r>
              <a:rPr lang="en-US" sz="1000" b="1" cap="all" dirty="0">
                <a:solidFill>
                  <a:schemeClr val="accent6">
                    <a:lumMod val="75000"/>
                  </a:schemeClr>
                </a:solidFill>
                <a:latin typeface="+mj-lt"/>
                <a:ea typeface="+mj-ea"/>
                <a:cs typeface="+mj-cs"/>
              </a:rPr>
              <a:t> </a:t>
            </a:r>
            <a:r>
              <a:rPr lang="en-US" sz="1000" b="1" cap="all" dirty="0" err="1">
                <a:solidFill>
                  <a:schemeClr val="accent6">
                    <a:lumMod val="75000"/>
                  </a:schemeClr>
                </a:solidFill>
                <a:latin typeface="+mj-lt"/>
                <a:ea typeface="+mj-ea"/>
                <a:cs typeface="+mj-cs"/>
              </a:rPr>
              <a:t>konqresi</a:t>
            </a:r>
            <a:r>
              <a:rPr lang="en-US" sz="1000" b="1" cap="all" dirty="0">
                <a:solidFill>
                  <a:schemeClr val="accent6">
                    <a:lumMod val="75000"/>
                  </a:schemeClr>
                </a:solidFill>
                <a:latin typeface="+mj-lt"/>
                <a:ea typeface="+mj-ea"/>
                <a:cs typeface="+mj-cs"/>
              </a:rPr>
              <a:t> </a:t>
            </a:r>
          </a:p>
          <a:p>
            <a:pPr algn="ctr"/>
            <a:r>
              <a:rPr lang="en-US" sz="1000" b="1" cap="all" dirty="0" err="1">
                <a:solidFill>
                  <a:schemeClr val="accent6">
                    <a:lumMod val="75000"/>
                  </a:schemeClr>
                </a:solidFill>
                <a:latin typeface="+mj-lt"/>
                <a:ea typeface="+mj-ea"/>
                <a:cs typeface="+mj-cs"/>
              </a:rPr>
              <a:t>Dekabr</a:t>
            </a:r>
            <a:r>
              <a:rPr lang="en-US" sz="1000" b="1" cap="all" dirty="0">
                <a:solidFill>
                  <a:schemeClr val="accent6">
                    <a:lumMod val="75000"/>
                  </a:schemeClr>
                </a:solidFill>
                <a:latin typeface="+mj-lt"/>
                <a:ea typeface="+mj-ea"/>
                <a:cs typeface="+mj-cs"/>
              </a:rPr>
              <a:t> 10-11, 2022</a:t>
            </a:r>
          </a:p>
        </p:txBody>
      </p:sp>
    </p:spTree>
    <p:extLst>
      <p:ext uri="{BB962C8B-B14F-4D97-AF65-F5344CB8AC3E}">
        <p14:creationId xmlns:p14="http://schemas.microsoft.com/office/powerpoint/2010/main" val="2977810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6715" y="1346632"/>
            <a:ext cx="10972320" cy="1144800"/>
          </a:xfrm>
        </p:spPr>
        <p:txBody>
          <a:bodyPr vert="horz" lIns="91440" tIns="45720" rIns="91440" bIns="45720" rtlCol="0" anchor="ctr">
            <a:noAutofit/>
          </a:bodyPr>
          <a:lstStyle/>
          <a:p>
            <a:pPr algn="ctr"/>
            <a:r>
              <a:rPr lang="az-Latn-AZ" sz="2800" b="1" dirty="0">
                <a:solidFill>
                  <a:schemeClr val="accent1">
                    <a:lumMod val="75000"/>
                  </a:schemeClr>
                </a:solidFill>
              </a:rPr>
              <a:t>MÜXTƏLİF KARDİOVASKULYAR XƏSTƏLİKLƏRİNİN </a:t>
            </a:r>
            <a:br>
              <a:rPr lang="az-Latn-AZ" sz="2800" b="1" dirty="0">
                <a:solidFill>
                  <a:schemeClr val="accent1">
                    <a:lumMod val="75000"/>
                  </a:schemeClr>
                </a:solidFill>
              </a:rPr>
            </a:br>
            <a:r>
              <a:rPr lang="az-Latn-AZ" sz="2800" b="1" dirty="0">
                <a:solidFill>
                  <a:schemeClr val="accent1">
                    <a:lumMod val="75000"/>
                  </a:schemeClr>
                </a:solidFill>
              </a:rPr>
              <a:t>İDARƏ OLUNMASINDA TELETİBB</a:t>
            </a:r>
            <a:endParaRPr lang="ru-RU" sz="2800" b="1" dirty="0">
              <a:solidFill>
                <a:schemeClr val="accent1">
                  <a:lumMod val="75000"/>
                </a:schemeClr>
              </a:solidFill>
            </a:endParaRPr>
          </a:p>
        </p:txBody>
      </p:sp>
      <p:sp>
        <p:nvSpPr>
          <p:cNvPr id="3" name="Подзаголовок 2"/>
          <p:cNvSpPr>
            <a:spLocks noGrp="1"/>
          </p:cNvSpPr>
          <p:nvPr>
            <p:ph type="subTitle"/>
          </p:nvPr>
        </p:nvSpPr>
        <p:spPr>
          <a:xfrm>
            <a:off x="1396516" y="3030447"/>
            <a:ext cx="9798974" cy="2202973"/>
          </a:xfrm>
        </p:spPr>
        <p:txBody>
          <a:bodyPr>
            <a:normAutofit/>
          </a:bodyPr>
          <a:lstStyle/>
          <a:p>
            <a:pPr marL="342900" indent="-342900">
              <a:buFont typeface="Arial" panose="020B0604020202020204" pitchFamily="34" charset="0"/>
              <a:buChar char="•"/>
            </a:pPr>
            <a:r>
              <a:rPr lang="az-Latn-AZ" sz="2800" b="1" cap="none" dirty="0">
                <a:latin typeface="+mn-lt"/>
              </a:rPr>
              <a:t>H</a:t>
            </a:r>
            <a:r>
              <a:rPr lang="en-US" sz="2800" b="1" cap="none" dirty="0" err="1">
                <a:latin typeface="+mn-lt"/>
              </a:rPr>
              <a:t>ipertoniya</a:t>
            </a:r>
            <a:r>
              <a:rPr lang="en-US" sz="2800" b="1" cap="none" dirty="0">
                <a:latin typeface="+mn-lt"/>
              </a:rPr>
              <a:t> </a:t>
            </a:r>
          </a:p>
          <a:p>
            <a:pPr marL="342900" indent="-342900">
              <a:buFont typeface="Arial" panose="020B0604020202020204" pitchFamily="34" charset="0"/>
              <a:buChar char="•"/>
            </a:pPr>
            <a:r>
              <a:rPr lang="az-Latn-AZ" sz="2800" b="1" cap="none" dirty="0">
                <a:latin typeface="+mn-lt"/>
              </a:rPr>
              <a:t>K</a:t>
            </a:r>
            <a:r>
              <a:rPr lang="en-US" sz="2800" b="1" cap="none" dirty="0" err="1">
                <a:latin typeface="+mn-lt"/>
              </a:rPr>
              <a:t>oronar</a:t>
            </a:r>
            <a:r>
              <a:rPr lang="en-US" sz="2800" b="1" cap="none" dirty="0">
                <a:latin typeface="+mn-lt"/>
              </a:rPr>
              <a:t> </a:t>
            </a:r>
            <a:r>
              <a:rPr lang="en-US" sz="2800" b="1" cap="none" dirty="0" err="1">
                <a:latin typeface="+mn-lt"/>
              </a:rPr>
              <a:t>arteriya</a:t>
            </a:r>
            <a:r>
              <a:rPr lang="en-US" sz="2800" b="1" cap="none" dirty="0">
                <a:latin typeface="+mn-lt"/>
              </a:rPr>
              <a:t> </a:t>
            </a:r>
            <a:r>
              <a:rPr lang="en-US" sz="2800" b="1" cap="none" dirty="0" err="1">
                <a:latin typeface="+mn-lt"/>
              </a:rPr>
              <a:t>xəstəliyi</a:t>
            </a:r>
            <a:r>
              <a:rPr lang="en-US" sz="2800" b="1" cap="none" dirty="0">
                <a:latin typeface="+mn-lt"/>
              </a:rPr>
              <a:t> </a:t>
            </a:r>
            <a:r>
              <a:rPr lang="en-US" sz="2800" b="1" cap="none" dirty="0" err="1">
                <a:latin typeface="+mn-lt"/>
              </a:rPr>
              <a:t>və</a:t>
            </a:r>
            <a:r>
              <a:rPr lang="en-US" sz="2800" b="1" cap="none" dirty="0">
                <a:latin typeface="+mn-lt"/>
              </a:rPr>
              <a:t> </a:t>
            </a:r>
            <a:r>
              <a:rPr lang="en-US" sz="2800" b="1" cap="none" dirty="0" err="1">
                <a:latin typeface="+mn-lt"/>
              </a:rPr>
              <a:t>ürək</a:t>
            </a:r>
            <a:r>
              <a:rPr lang="en-US" sz="2800" b="1" cap="none" dirty="0">
                <a:latin typeface="+mn-lt"/>
              </a:rPr>
              <a:t> </a:t>
            </a:r>
            <a:r>
              <a:rPr lang="en-US" sz="2800" b="1" cap="none" dirty="0" err="1">
                <a:latin typeface="+mn-lt"/>
              </a:rPr>
              <a:t>çatışmazlığı</a:t>
            </a:r>
            <a:r>
              <a:rPr lang="en-US" sz="2800" b="1" cap="none" dirty="0">
                <a:latin typeface="+mn-lt"/>
              </a:rPr>
              <a:t>  </a:t>
            </a:r>
          </a:p>
          <a:p>
            <a:pPr marL="342900" indent="-342900">
              <a:buFont typeface="Arial" panose="020B0604020202020204" pitchFamily="34" charset="0"/>
              <a:buChar char="•"/>
            </a:pPr>
            <a:r>
              <a:rPr lang="en-US" sz="2800" b="1" cap="none" dirty="0" err="1">
                <a:latin typeface="+mn-lt"/>
              </a:rPr>
              <a:t>Aritmiyalar</a:t>
            </a:r>
            <a:r>
              <a:rPr lang="en-US" sz="2800" b="1" cap="none" dirty="0">
                <a:latin typeface="+mn-lt"/>
              </a:rPr>
              <a:t> </a:t>
            </a:r>
            <a:r>
              <a:rPr lang="en-US" sz="2800" b="1" cap="none" dirty="0" err="1">
                <a:latin typeface="+mn-lt"/>
              </a:rPr>
              <a:t>və</a:t>
            </a:r>
            <a:r>
              <a:rPr lang="en-US" sz="2800" b="1" cap="none" dirty="0">
                <a:latin typeface="+mn-lt"/>
              </a:rPr>
              <a:t> </a:t>
            </a:r>
            <a:r>
              <a:rPr lang="az-Latn-AZ" sz="2800" b="1" cap="none" dirty="0">
                <a:latin typeface="+mn-lt"/>
              </a:rPr>
              <a:t>qəfləti</a:t>
            </a:r>
            <a:r>
              <a:rPr lang="en-US" sz="2800" b="1" cap="none" dirty="0">
                <a:latin typeface="+mn-lt"/>
              </a:rPr>
              <a:t> </a:t>
            </a:r>
            <a:r>
              <a:rPr lang="en-US" sz="2800" b="1" cap="none" dirty="0" err="1">
                <a:latin typeface="+mn-lt"/>
              </a:rPr>
              <a:t>ürək</a:t>
            </a:r>
            <a:r>
              <a:rPr lang="en-US" sz="2800" b="1" cap="none" dirty="0">
                <a:latin typeface="+mn-lt"/>
              </a:rPr>
              <a:t> </a:t>
            </a:r>
            <a:r>
              <a:rPr lang="en-US" sz="2800" b="1" cap="none" dirty="0" err="1">
                <a:latin typeface="+mn-lt"/>
              </a:rPr>
              <a:t>ölümü</a:t>
            </a:r>
            <a:r>
              <a:rPr lang="en-US" sz="2800" b="1" cap="none" dirty="0">
                <a:latin typeface="+mn-lt"/>
              </a:rPr>
              <a:t> </a:t>
            </a:r>
          </a:p>
          <a:p>
            <a:pPr marL="342900" indent="-342900">
              <a:buFont typeface="Arial" panose="020B0604020202020204" pitchFamily="34" charset="0"/>
              <a:buChar char="•"/>
            </a:pPr>
            <a:r>
              <a:rPr lang="az-Latn-AZ" sz="2800" b="1" cap="none" dirty="0">
                <a:latin typeface="+mn-lt"/>
              </a:rPr>
              <a:t>A</a:t>
            </a:r>
            <a:r>
              <a:rPr lang="en-US" sz="2800" b="1" cap="none" dirty="0">
                <a:latin typeface="+mn-lt"/>
              </a:rPr>
              <a:t>trial </a:t>
            </a:r>
            <a:r>
              <a:rPr lang="en-US" sz="2800" b="1" cap="none" dirty="0" err="1">
                <a:latin typeface="+mn-lt"/>
              </a:rPr>
              <a:t>fibrilasiya</a:t>
            </a:r>
            <a:r>
              <a:rPr lang="en-US" sz="2800" b="1" cap="none" dirty="0">
                <a:latin typeface="+mn-lt"/>
              </a:rPr>
              <a:t> </a:t>
            </a:r>
            <a:r>
              <a:rPr lang="en-US" sz="2800" b="1" cap="none" dirty="0" err="1">
                <a:latin typeface="+mn-lt"/>
              </a:rPr>
              <a:t>və</a:t>
            </a:r>
            <a:r>
              <a:rPr lang="en-US" sz="2800" b="1" cap="none" dirty="0">
                <a:latin typeface="+mn-lt"/>
              </a:rPr>
              <a:t> </a:t>
            </a:r>
            <a:endParaRPr lang="az-Latn-AZ" sz="2800" b="1" cap="none" dirty="0">
              <a:latin typeface="+mn-lt"/>
            </a:endParaRPr>
          </a:p>
          <a:p>
            <a:pPr marL="342900" indent="-342900">
              <a:buFont typeface="Arial" panose="020B0604020202020204" pitchFamily="34" charset="0"/>
              <a:buChar char="•"/>
            </a:pPr>
            <a:r>
              <a:rPr lang="az-Latn-AZ" sz="2800" b="1" cap="none" dirty="0">
                <a:latin typeface="+mn-lt"/>
              </a:rPr>
              <a:t>Insultun profilaktikası  </a:t>
            </a:r>
          </a:p>
        </p:txBody>
      </p:sp>
      <p:sp>
        <p:nvSpPr>
          <p:cNvPr id="4" name="Subtitle 2">
            <a:extLst>
              <a:ext uri="{FF2B5EF4-FFF2-40B4-BE49-F238E27FC236}">
                <a16:creationId xmlns:a16="http://schemas.microsoft.com/office/drawing/2014/main" id="{0216F76C-DF73-C241-A5C1-9A98C81372A4}"/>
              </a:ext>
            </a:extLst>
          </p:cNvPr>
          <p:cNvSpPr txBox="1">
            <a:spLocks/>
          </p:cNvSpPr>
          <p:nvPr/>
        </p:nvSpPr>
        <p:spPr>
          <a:xfrm>
            <a:off x="1108704" y="6271936"/>
            <a:ext cx="8884380" cy="5860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pPr algn="ctr"/>
            <a:r>
              <a:rPr lang="en-US" sz="1000" b="1" cap="all" dirty="0">
                <a:solidFill>
                  <a:schemeClr val="accent6">
                    <a:lumMod val="75000"/>
                  </a:schemeClr>
                </a:solidFill>
                <a:latin typeface="+mj-lt"/>
                <a:ea typeface="+mj-ea"/>
                <a:cs typeface="+mj-cs"/>
              </a:rPr>
              <a:t>National congress of </a:t>
            </a:r>
            <a:r>
              <a:rPr lang="en-US" sz="1000" b="1" cap="all" dirty="0" err="1">
                <a:solidFill>
                  <a:schemeClr val="accent6">
                    <a:lumMod val="75000"/>
                  </a:schemeClr>
                </a:solidFill>
                <a:latin typeface="+mj-lt"/>
                <a:ea typeface="+mj-ea"/>
                <a:cs typeface="+mj-cs"/>
              </a:rPr>
              <a:t>Asc</a:t>
            </a:r>
            <a:r>
              <a:rPr lang="en-US" sz="1000" b="1" cap="all" dirty="0">
                <a:solidFill>
                  <a:schemeClr val="accent6">
                    <a:lumMod val="75000"/>
                  </a:schemeClr>
                </a:solidFill>
                <a:latin typeface="+mj-lt"/>
                <a:ea typeface="+mj-ea"/>
                <a:cs typeface="+mj-cs"/>
              </a:rPr>
              <a:t> - AKC-</a:t>
            </a:r>
            <a:r>
              <a:rPr lang="en-US" sz="1000" b="1" cap="all" dirty="0" err="1">
                <a:solidFill>
                  <a:schemeClr val="accent6">
                    <a:lumMod val="75000"/>
                  </a:schemeClr>
                </a:solidFill>
                <a:latin typeface="+mj-lt"/>
                <a:ea typeface="+mj-ea"/>
                <a:cs typeface="+mj-cs"/>
              </a:rPr>
              <a:t>nin</a:t>
            </a:r>
            <a:r>
              <a:rPr lang="en-US" sz="1000" b="1" cap="all" dirty="0">
                <a:solidFill>
                  <a:schemeClr val="accent6">
                    <a:lumMod val="75000"/>
                  </a:schemeClr>
                </a:solidFill>
                <a:latin typeface="+mj-lt"/>
                <a:ea typeface="+mj-ea"/>
                <a:cs typeface="+mj-cs"/>
              </a:rPr>
              <a:t> </a:t>
            </a:r>
            <a:r>
              <a:rPr lang="en-US" sz="1000" b="1" cap="all" dirty="0" err="1">
                <a:solidFill>
                  <a:schemeClr val="accent6">
                    <a:lumMod val="75000"/>
                  </a:schemeClr>
                </a:solidFill>
                <a:latin typeface="+mj-lt"/>
                <a:ea typeface="+mj-ea"/>
                <a:cs typeface="+mj-cs"/>
              </a:rPr>
              <a:t>milli</a:t>
            </a:r>
            <a:r>
              <a:rPr lang="en-US" sz="1000" b="1" cap="all" dirty="0">
                <a:solidFill>
                  <a:schemeClr val="accent6">
                    <a:lumMod val="75000"/>
                  </a:schemeClr>
                </a:solidFill>
                <a:latin typeface="+mj-lt"/>
                <a:ea typeface="+mj-ea"/>
                <a:cs typeface="+mj-cs"/>
              </a:rPr>
              <a:t> </a:t>
            </a:r>
            <a:r>
              <a:rPr lang="en-US" sz="1000" b="1" cap="all" dirty="0" err="1">
                <a:solidFill>
                  <a:schemeClr val="accent6">
                    <a:lumMod val="75000"/>
                  </a:schemeClr>
                </a:solidFill>
                <a:latin typeface="+mj-lt"/>
                <a:ea typeface="+mj-ea"/>
                <a:cs typeface="+mj-cs"/>
              </a:rPr>
              <a:t>konqresi</a:t>
            </a:r>
            <a:r>
              <a:rPr lang="en-US" sz="1000" b="1" cap="all" dirty="0">
                <a:solidFill>
                  <a:schemeClr val="accent6">
                    <a:lumMod val="75000"/>
                  </a:schemeClr>
                </a:solidFill>
                <a:latin typeface="+mj-lt"/>
                <a:ea typeface="+mj-ea"/>
                <a:cs typeface="+mj-cs"/>
              </a:rPr>
              <a:t> </a:t>
            </a:r>
          </a:p>
          <a:p>
            <a:pPr algn="ctr"/>
            <a:r>
              <a:rPr lang="en-US" sz="1000" b="1" cap="all" dirty="0" err="1">
                <a:solidFill>
                  <a:schemeClr val="accent6">
                    <a:lumMod val="75000"/>
                  </a:schemeClr>
                </a:solidFill>
                <a:latin typeface="+mj-lt"/>
                <a:ea typeface="+mj-ea"/>
                <a:cs typeface="+mj-cs"/>
              </a:rPr>
              <a:t>Dekabr</a:t>
            </a:r>
            <a:r>
              <a:rPr lang="en-US" sz="1000" b="1" cap="all" dirty="0">
                <a:solidFill>
                  <a:schemeClr val="accent6">
                    <a:lumMod val="75000"/>
                  </a:schemeClr>
                </a:solidFill>
                <a:latin typeface="+mj-lt"/>
                <a:ea typeface="+mj-ea"/>
                <a:cs typeface="+mj-cs"/>
              </a:rPr>
              <a:t> 10-11, 2022</a:t>
            </a:r>
          </a:p>
        </p:txBody>
      </p:sp>
    </p:spTree>
    <p:extLst>
      <p:ext uri="{BB962C8B-B14F-4D97-AF65-F5344CB8AC3E}">
        <p14:creationId xmlns:p14="http://schemas.microsoft.com/office/powerpoint/2010/main" val="927148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F9BE9-22F0-274D-B27A-0D8DCEB4B298}"/>
              </a:ext>
            </a:extLst>
          </p:cNvPr>
          <p:cNvSpPr>
            <a:spLocks noGrp="1"/>
          </p:cNvSpPr>
          <p:nvPr>
            <p:ph type="title"/>
          </p:nvPr>
        </p:nvSpPr>
        <p:spPr>
          <a:xfrm>
            <a:off x="1069848" y="348916"/>
            <a:ext cx="10058400" cy="1263316"/>
          </a:xfrm>
        </p:spPr>
        <p:txBody>
          <a:bodyPr>
            <a:noAutofit/>
          </a:bodyPr>
          <a:lstStyle/>
          <a:p>
            <a:pPr algn="ctr"/>
            <a:r>
              <a:rPr lang="en-IE" sz="2400" b="1" dirty="0" err="1">
                <a:solidFill>
                  <a:schemeClr val="accent1">
                    <a:lumMod val="75000"/>
                  </a:schemeClr>
                </a:solidFill>
              </a:rPr>
              <a:t>Üdx</a:t>
            </a:r>
            <a:r>
              <a:rPr lang="en-IE" sz="2400" b="1" dirty="0">
                <a:solidFill>
                  <a:schemeClr val="accent1">
                    <a:lumMod val="75000"/>
                  </a:schemeClr>
                </a:solidFill>
              </a:rPr>
              <a:t>-NİN </a:t>
            </a:r>
            <a:r>
              <a:rPr lang="en-IE" sz="2400" b="1" dirty="0" err="1">
                <a:solidFill>
                  <a:schemeClr val="accent1">
                    <a:lumMod val="75000"/>
                  </a:schemeClr>
                </a:solidFill>
              </a:rPr>
              <a:t>profilaktika</a:t>
            </a:r>
            <a:r>
              <a:rPr lang="en-IE" sz="2400" b="1" dirty="0">
                <a:solidFill>
                  <a:schemeClr val="accent1">
                    <a:lumMod val="75000"/>
                  </a:schemeClr>
                </a:solidFill>
              </a:rPr>
              <a:t>/</a:t>
            </a:r>
            <a:r>
              <a:rPr lang="en-IE" sz="2400" b="1" dirty="0" err="1">
                <a:solidFill>
                  <a:schemeClr val="accent1">
                    <a:lumMod val="75000"/>
                  </a:schemeClr>
                </a:solidFill>
              </a:rPr>
              <a:t>proqnozlaşdırma</a:t>
            </a:r>
            <a:r>
              <a:rPr lang="en-IE" sz="2400" b="1" dirty="0">
                <a:solidFill>
                  <a:schemeClr val="accent1">
                    <a:lumMod val="75000"/>
                  </a:schemeClr>
                </a:solidFill>
              </a:rPr>
              <a:t> </a:t>
            </a:r>
            <a:r>
              <a:rPr lang="en-IE" sz="2400" b="1" dirty="0" err="1">
                <a:solidFill>
                  <a:schemeClr val="accent1">
                    <a:lumMod val="75000"/>
                  </a:schemeClr>
                </a:solidFill>
              </a:rPr>
              <a:t>haqda</a:t>
            </a:r>
            <a:r>
              <a:rPr lang="en-IE" sz="2400" b="1" dirty="0">
                <a:solidFill>
                  <a:schemeClr val="accent1">
                    <a:lumMod val="75000"/>
                  </a:schemeClr>
                </a:solidFill>
              </a:rPr>
              <a:t> 79 </a:t>
            </a:r>
            <a:r>
              <a:rPr lang="en-IE" sz="2400" b="1" dirty="0" err="1">
                <a:solidFill>
                  <a:schemeClr val="accent1">
                    <a:lumMod val="75000"/>
                  </a:schemeClr>
                </a:solidFill>
              </a:rPr>
              <a:t>tədqiqatın</a:t>
            </a:r>
            <a:r>
              <a:rPr lang="en-IE" sz="2400" b="1" dirty="0">
                <a:solidFill>
                  <a:schemeClr val="accent1">
                    <a:lumMod val="75000"/>
                  </a:schemeClr>
                </a:solidFill>
              </a:rPr>
              <a:t> </a:t>
            </a:r>
            <a:r>
              <a:rPr lang="en-IE" sz="2400" b="1" dirty="0" err="1">
                <a:solidFill>
                  <a:schemeClr val="accent1">
                    <a:lumMod val="75000"/>
                  </a:schemeClr>
                </a:solidFill>
              </a:rPr>
              <a:t>nəticəLƏRİ</a:t>
            </a:r>
            <a:r>
              <a:rPr lang="en-IE" sz="2400" b="1" dirty="0">
                <a:solidFill>
                  <a:schemeClr val="accent1">
                    <a:lumMod val="75000"/>
                  </a:schemeClr>
                </a:solidFill>
              </a:rPr>
              <a:t> (2018 </a:t>
            </a:r>
            <a:r>
              <a:rPr lang="en-IE" sz="2400" b="1" dirty="0" err="1">
                <a:solidFill>
                  <a:schemeClr val="accent1">
                    <a:lumMod val="75000"/>
                  </a:schemeClr>
                </a:solidFill>
              </a:rPr>
              <a:t>yanvar</a:t>
            </a:r>
            <a:r>
              <a:rPr lang="en-IE" sz="2400" b="1" dirty="0">
                <a:solidFill>
                  <a:schemeClr val="accent1">
                    <a:lumMod val="75000"/>
                  </a:schemeClr>
                </a:solidFill>
              </a:rPr>
              <a:t> -</a:t>
            </a:r>
            <a:r>
              <a:rPr lang="en-IE" sz="2400" b="1" dirty="0" err="1">
                <a:solidFill>
                  <a:schemeClr val="accent1">
                    <a:lumMod val="75000"/>
                  </a:schemeClr>
                </a:solidFill>
              </a:rPr>
              <a:t>Aprel</a:t>
            </a:r>
            <a:r>
              <a:rPr lang="en-IE" sz="2400" b="1" dirty="0">
                <a:solidFill>
                  <a:schemeClr val="accent1">
                    <a:lumMod val="75000"/>
                  </a:schemeClr>
                </a:solidFill>
              </a:rPr>
              <a:t> 2022)</a:t>
            </a:r>
            <a:endParaRPr lang="en-US" sz="2400" b="1" dirty="0">
              <a:solidFill>
                <a:schemeClr val="accent1">
                  <a:lumMod val="75000"/>
                </a:schemeClr>
              </a:solidFill>
            </a:endParaRPr>
          </a:p>
        </p:txBody>
      </p:sp>
      <p:pic>
        <p:nvPicPr>
          <p:cNvPr id="6" name="Picture 5">
            <a:extLst>
              <a:ext uri="{FF2B5EF4-FFF2-40B4-BE49-F238E27FC236}">
                <a16:creationId xmlns:a16="http://schemas.microsoft.com/office/drawing/2014/main" id="{CB1BCA87-ED75-A746-A55E-FF8F0BCB749E}"/>
              </a:ext>
            </a:extLst>
          </p:cNvPr>
          <p:cNvPicPr>
            <a:picLocks noChangeAspect="1"/>
          </p:cNvPicPr>
          <p:nvPr/>
        </p:nvPicPr>
        <p:blipFill>
          <a:blip r:embed="rId2"/>
          <a:stretch>
            <a:fillRect/>
          </a:stretch>
        </p:blipFill>
        <p:spPr>
          <a:xfrm>
            <a:off x="2025571" y="1392725"/>
            <a:ext cx="8102278" cy="4973351"/>
          </a:xfrm>
          <a:prstGeom prst="rect">
            <a:avLst/>
          </a:prstGeom>
        </p:spPr>
      </p:pic>
      <p:sp>
        <p:nvSpPr>
          <p:cNvPr id="7" name="Rectangle 6">
            <a:extLst>
              <a:ext uri="{FF2B5EF4-FFF2-40B4-BE49-F238E27FC236}">
                <a16:creationId xmlns:a16="http://schemas.microsoft.com/office/drawing/2014/main" id="{6574DD7D-4D0A-A146-A21B-6C9A3BC7854A}"/>
              </a:ext>
            </a:extLst>
          </p:cNvPr>
          <p:cNvSpPr/>
          <p:nvPr/>
        </p:nvSpPr>
        <p:spPr>
          <a:xfrm>
            <a:off x="208344" y="6477093"/>
            <a:ext cx="11551535" cy="276999"/>
          </a:xfrm>
          <a:prstGeom prst="rect">
            <a:avLst/>
          </a:prstGeom>
        </p:spPr>
        <p:txBody>
          <a:bodyPr wrap="square">
            <a:spAutoFit/>
          </a:bodyPr>
          <a:lstStyle/>
          <a:p>
            <a:r>
              <a:rPr lang="en-IE" sz="1200" b="1" i="1" dirty="0">
                <a:latin typeface="URWPalladioL"/>
              </a:rPr>
              <a:t>Sensors </a:t>
            </a:r>
            <a:r>
              <a:rPr lang="en-IE" sz="1200" b="1" dirty="0">
                <a:latin typeface="URWPalladioL"/>
              </a:rPr>
              <a:t>2022, </a:t>
            </a:r>
            <a:r>
              <a:rPr lang="en-IE" sz="1200" b="1" i="1" dirty="0">
                <a:latin typeface="URWPalladioL"/>
              </a:rPr>
              <a:t>22</a:t>
            </a:r>
            <a:r>
              <a:rPr lang="en-IE" sz="1200" b="1" dirty="0">
                <a:latin typeface="URWPalladioL"/>
              </a:rPr>
              <a:t>, 8002. https://</a:t>
            </a:r>
            <a:r>
              <a:rPr lang="en-IE" sz="1200" b="1" dirty="0" err="1">
                <a:latin typeface="URWPalladioL"/>
              </a:rPr>
              <a:t>doi.org</a:t>
            </a:r>
            <a:r>
              <a:rPr lang="en-IE" sz="1200" b="1" dirty="0">
                <a:latin typeface="URWPalladioL"/>
              </a:rPr>
              <a:t>/10.3390/s22208002 https://</a:t>
            </a:r>
            <a:r>
              <a:rPr lang="en-IE" sz="1200" b="1" dirty="0" err="1">
                <a:latin typeface="URWPalladioL"/>
              </a:rPr>
              <a:t>www.mdpi.com</a:t>
            </a:r>
            <a:r>
              <a:rPr lang="en-IE" sz="1200" b="1" dirty="0">
                <a:latin typeface="URWPalladioL"/>
              </a:rPr>
              <a:t>/journal/sensors </a:t>
            </a:r>
            <a:endParaRPr lang="en-IE" sz="1200" b="1" dirty="0"/>
          </a:p>
        </p:txBody>
      </p:sp>
    </p:spTree>
    <p:extLst>
      <p:ext uri="{BB962C8B-B14F-4D97-AF65-F5344CB8AC3E}">
        <p14:creationId xmlns:p14="http://schemas.microsoft.com/office/powerpoint/2010/main" val="1660643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0"/>
            <a:ext cx="10972320" cy="963529"/>
          </a:xfrm>
        </p:spPr>
        <p:txBody>
          <a:bodyPr>
            <a:normAutofit/>
          </a:bodyPr>
          <a:lstStyle/>
          <a:p>
            <a:pPr algn="ctr"/>
            <a:r>
              <a:rPr lang="az-Latn-AZ" sz="2400" b="1" dirty="0">
                <a:solidFill>
                  <a:schemeClr val="accent1">
                    <a:lumMod val="75000"/>
                  </a:schemeClr>
                </a:solidFill>
              </a:rPr>
              <a:t>ÜDX </a:t>
            </a:r>
            <a:r>
              <a:rPr lang="en-US" sz="2400" b="1" dirty="0" err="1">
                <a:solidFill>
                  <a:schemeClr val="accent1">
                    <a:lumMod val="75000"/>
                  </a:schemeClr>
                </a:solidFill>
              </a:rPr>
              <a:t>olan</a:t>
            </a:r>
            <a:r>
              <a:rPr lang="en-US" sz="2400" b="1" dirty="0">
                <a:solidFill>
                  <a:schemeClr val="accent1">
                    <a:lumMod val="75000"/>
                  </a:schemeClr>
                </a:solidFill>
              </a:rPr>
              <a:t> </a:t>
            </a:r>
            <a:r>
              <a:rPr lang="en-US" sz="2400" b="1" dirty="0" err="1">
                <a:solidFill>
                  <a:schemeClr val="accent1">
                    <a:lumMod val="75000"/>
                  </a:schemeClr>
                </a:solidFill>
              </a:rPr>
              <a:t>xəstələrin</a:t>
            </a:r>
            <a:r>
              <a:rPr lang="en-US" sz="2400" b="1" dirty="0">
                <a:solidFill>
                  <a:schemeClr val="accent1">
                    <a:lumMod val="75000"/>
                  </a:schemeClr>
                </a:solidFill>
              </a:rPr>
              <a:t> </a:t>
            </a:r>
            <a:r>
              <a:rPr lang="en-US" sz="2400" b="1" dirty="0" err="1">
                <a:solidFill>
                  <a:schemeClr val="accent1">
                    <a:lumMod val="75000"/>
                  </a:schemeClr>
                </a:solidFill>
              </a:rPr>
              <a:t>istifadə</a:t>
            </a:r>
            <a:r>
              <a:rPr lang="en-US" sz="2400" b="1" dirty="0">
                <a:solidFill>
                  <a:schemeClr val="accent1">
                    <a:lumMod val="75000"/>
                  </a:schemeClr>
                </a:solidFill>
              </a:rPr>
              <a:t> </a:t>
            </a:r>
            <a:r>
              <a:rPr lang="en-US" sz="2400" b="1" dirty="0" err="1">
                <a:solidFill>
                  <a:schemeClr val="accent1">
                    <a:lumMod val="75000"/>
                  </a:schemeClr>
                </a:solidFill>
              </a:rPr>
              <a:t>edə</a:t>
            </a:r>
            <a:r>
              <a:rPr lang="en-US" sz="2400" b="1" dirty="0">
                <a:solidFill>
                  <a:schemeClr val="accent1">
                    <a:lumMod val="75000"/>
                  </a:schemeClr>
                </a:solidFill>
              </a:rPr>
              <a:t> </a:t>
            </a:r>
            <a:r>
              <a:rPr lang="en-US" sz="2400" b="1" dirty="0" err="1">
                <a:solidFill>
                  <a:schemeClr val="accent1">
                    <a:lumMod val="75000"/>
                  </a:schemeClr>
                </a:solidFill>
              </a:rPr>
              <a:t>biləcəyi</a:t>
            </a:r>
            <a:r>
              <a:rPr lang="en-US" sz="2400" b="1" dirty="0">
                <a:solidFill>
                  <a:schemeClr val="accent1">
                    <a:lumMod val="75000"/>
                  </a:schemeClr>
                </a:solidFill>
              </a:rPr>
              <a:t> </a:t>
            </a:r>
            <a:r>
              <a:rPr lang="en-US" sz="2400" b="1" dirty="0" err="1">
                <a:solidFill>
                  <a:schemeClr val="accent1">
                    <a:lumMod val="75000"/>
                  </a:schemeClr>
                </a:solidFill>
              </a:rPr>
              <a:t>rəqəmsal</a:t>
            </a:r>
            <a:r>
              <a:rPr lang="en-US" sz="2400" b="1" dirty="0">
                <a:solidFill>
                  <a:schemeClr val="accent1">
                    <a:lumMod val="75000"/>
                  </a:schemeClr>
                </a:solidFill>
              </a:rPr>
              <a:t> </a:t>
            </a:r>
            <a:br>
              <a:rPr lang="az-Latn-AZ" sz="2400" b="1" dirty="0">
                <a:solidFill>
                  <a:schemeClr val="accent1">
                    <a:lumMod val="75000"/>
                  </a:schemeClr>
                </a:solidFill>
              </a:rPr>
            </a:br>
            <a:r>
              <a:rPr lang="en-US" sz="2400" b="1" dirty="0" err="1">
                <a:solidFill>
                  <a:schemeClr val="accent1">
                    <a:lumMod val="75000"/>
                  </a:schemeClr>
                </a:solidFill>
              </a:rPr>
              <a:t>texnologiyaların</a:t>
            </a:r>
            <a:r>
              <a:rPr lang="en-US" sz="2400" b="1" dirty="0">
                <a:solidFill>
                  <a:schemeClr val="accent1">
                    <a:lumMod val="75000"/>
                  </a:schemeClr>
                </a:solidFill>
              </a:rPr>
              <a:t> </a:t>
            </a:r>
            <a:r>
              <a:rPr lang="en-US" sz="2400" b="1" dirty="0" err="1">
                <a:solidFill>
                  <a:schemeClr val="accent1">
                    <a:lumMod val="75000"/>
                  </a:schemeClr>
                </a:solidFill>
              </a:rPr>
              <a:t>çeşid</a:t>
            </a:r>
            <a:r>
              <a:rPr lang="az-Latn-AZ" sz="2400" b="1" dirty="0">
                <a:solidFill>
                  <a:schemeClr val="accent1">
                    <a:lumMod val="75000"/>
                  </a:schemeClr>
                </a:solidFill>
              </a:rPr>
              <a:t>ləri</a:t>
            </a:r>
            <a:endParaRPr lang="ru-RU" sz="2400" b="1" dirty="0">
              <a:solidFill>
                <a:schemeClr val="accent1">
                  <a:lumMod val="75000"/>
                </a:schemeClr>
              </a:solidFill>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166" y="1170573"/>
            <a:ext cx="9458566" cy="5251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1"/>
          <p:cNvSpPr>
            <a:spLocks noChangeArrowheads="1"/>
          </p:cNvSpPr>
          <p:nvPr/>
        </p:nvSpPr>
        <p:spPr bwMode="auto">
          <a:xfrm>
            <a:off x="134471" y="6629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a:ln>
                <a:noFill/>
              </a:ln>
              <a:solidFill>
                <a:srgbClr val="5B616B"/>
              </a:solidFill>
              <a:effectLst/>
              <a:latin typeface="BlinkMacSystemFon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100" b="0" i="0" u="none" strike="noStrike" cap="none" normalizeH="0" baseline="0" dirty="0">
                <a:ln>
                  <a:noFill/>
                </a:ln>
                <a:solidFill>
                  <a:srgbClr val="0071BC"/>
                </a:solidFill>
                <a:effectLst/>
                <a:latin typeface="Arial" pitchFamily="34" charset="0"/>
                <a:cs typeface="Arial" pitchFamily="34" charset="0"/>
              </a:rPr>
              <a:t>.</a:t>
            </a:r>
            <a:r>
              <a:rPr kumimoji="0" lang="ru-RU" sz="1800" b="0" i="0" u="none" strike="noStrike" cap="none" normalizeH="0" baseline="0" dirty="0">
                <a:ln>
                  <a:noFill/>
                </a:ln>
                <a:solidFill>
                  <a:srgbClr val="0071BC"/>
                </a:solidFill>
                <a:effectLst/>
                <a:latin typeface="Arial" pitchFamily="34" charset="0"/>
                <a:cs typeface="Arial" pitchFamily="34" charset="0"/>
              </a:rPr>
              <a:t> </a:t>
            </a:r>
            <a:r>
              <a:rPr kumimoji="0" lang="ru-RU" sz="1800" b="0" i="0" u="none" strike="noStrike" cap="none" normalizeH="0" baseline="0" dirty="0">
                <a:ln>
                  <a:noFill/>
                </a:ln>
                <a:solidFill>
                  <a:schemeClr val="tx1"/>
                </a:solidFill>
                <a:effectLst/>
                <a:latin typeface="Arial" pitchFamily="34" charset="0"/>
                <a:cs typeface="Arial" pitchFamily="34" charset="0"/>
              </a:rPr>
              <a:t>2022 Jun;19(3):75-108.</a:t>
            </a:r>
            <a:r>
              <a:rPr kumimoji="0" lang="ru-RU" sz="1200" b="0" i="0" u="none" strike="noStrike" cap="none" normalizeH="0" baseline="0" dirty="0">
                <a:ln>
                  <a:noFill/>
                </a:ln>
                <a:solidFill>
                  <a:srgbClr val="212121"/>
                </a:solidFill>
                <a:effectLst/>
                <a:latin typeface="BlinkMacSystemFont"/>
                <a:cs typeface="Arial" pitchFamily="34" charset="0"/>
              </a:rPr>
              <a:t> </a:t>
            </a:r>
            <a:r>
              <a:rPr kumimoji="0" lang="ru-RU" sz="1200" b="0" i="0" u="none" strike="noStrike" cap="none" normalizeH="0" baseline="0" dirty="0" err="1">
                <a:ln>
                  <a:noFill/>
                </a:ln>
                <a:solidFill>
                  <a:srgbClr val="5B616B"/>
                </a:solidFill>
                <a:effectLst/>
                <a:latin typeface="BlinkMacSystemFont"/>
                <a:cs typeface="Arial" pitchFamily="34" charset="0"/>
              </a:rPr>
              <a:t>doi</a:t>
            </a:r>
            <a:r>
              <a:rPr kumimoji="0" lang="ru-RU" sz="1200" b="0" i="0" u="none" strike="noStrike" cap="none" normalizeH="0" baseline="0" dirty="0">
                <a:ln>
                  <a:noFill/>
                </a:ln>
                <a:solidFill>
                  <a:srgbClr val="5B616B"/>
                </a:solidFill>
                <a:effectLst/>
                <a:latin typeface="BlinkMacSystemFont"/>
                <a:cs typeface="Arial" pitchFamily="34" charset="0"/>
              </a:rPr>
              <a:t>: 10.1007/s11897-022-00548-z.</a:t>
            </a:r>
            <a:r>
              <a:rPr kumimoji="0" lang="ru-RU" sz="1200" b="0" i="0" u="none" strike="noStrike" cap="none" normalizeH="0" baseline="0" dirty="0">
                <a:ln>
                  <a:noFill/>
                </a:ln>
                <a:solidFill>
                  <a:srgbClr val="212121"/>
                </a:solidFill>
                <a:effectLst/>
                <a:latin typeface="BlinkMacSystemFont"/>
                <a:cs typeface="Arial" pitchFamily="34" charset="0"/>
              </a:rPr>
              <a:t> </a:t>
            </a:r>
            <a:r>
              <a:rPr kumimoji="0" lang="ru-RU" sz="1200" b="0" i="0" u="none" strike="noStrike" cap="none" normalizeH="0" baseline="0" dirty="0" err="1">
                <a:ln>
                  <a:noFill/>
                </a:ln>
                <a:solidFill>
                  <a:srgbClr val="5B616B"/>
                </a:solidFill>
                <a:effectLst/>
                <a:latin typeface="BlinkMacSystemFont"/>
                <a:cs typeface="Arial" pitchFamily="34" charset="0"/>
              </a:rPr>
              <a:t>Epub</a:t>
            </a:r>
            <a:r>
              <a:rPr kumimoji="0" lang="ru-RU" sz="1200" b="0" i="0" u="none" strike="noStrike" cap="none" normalizeH="0" baseline="0" dirty="0">
                <a:ln>
                  <a:noFill/>
                </a:ln>
                <a:solidFill>
                  <a:srgbClr val="5B616B"/>
                </a:solidFill>
                <a:effectLst/>
                <a:latin typeface="BlinkMacSystemFont"/>
                <a:cs typeface="Arial" pitchFamily="34" charset="0"/>
              </a:rPr>
              <a:t> 2022 </a:t>
            </a:r>
            <a:r>
              <a:rPr kumimoji="0" lang="ru-RU" sz="1200" b="0" i="0" u="none" strike="noStrike" cap="none" normalizeH="0" baseline="0" dirty="0" err="1">
                <a:ln>
                  <a:noFill/>
                </a:ln>
                <a:solidFill>
                  <a:srgbClr val="5B616B"/>
                </a:solidFill>
                <a:effectLst/>
                <a:latin typeface="BlinkMacSystemFont"/>
                <a:cs typeface="Arial" pitchFamily="34" charset="0"/>
              </a:rPr>
              <a:t>Apr</a:t>
            </a:r>
            <a:r>
              <a:rPr kumimoji="0" lang="ru-RU" sz="1200" b="0" i="0" u="none" strike="noStrike" cap="none" normalizeH="0" baseline="0" dirty="0">
                <a:ln>
                  <a:noFill/>
                </a:ln>
                <a:solidFill>
                  <a:srgbClr val="5B616B"/>
                </a:solidFill>
                <a:effectLst/>
                <a:latin typeface="BlinkMacSystemFont"/>
                <a:cs typeface="Arial" pitchFamily="34" charset="0"/>
              </a:rPr>
              <a:t> 29.</a:t>
            </a:r>
            <a:r>
              <a:rPr kumimoji="0" lang="ru-RU" sz="1100" b="0" i="0" u="none" strike="noStrike" cap="none" normalizeH="0" baseline="0" dirty="0">
                <a:ln>
                  <a:noFill/>
                </a:ln>
                <a:solidFill>
                  <a:schemeClr val="tx1"/>
                </a:solidFill>
                <a:effectLst/>
                <a:latin typeface="Arial" pitchFamily="34" charset="0"/>
                <a:cs typeface="Arial" pitchFamily="34" charset="0"/>
              </a:rPr>
              <a:t> </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162683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600"/>
            <a:ext cx="10972320" cy="791271"/>
          </a:xfrm>
        </p:spPr>
        <p:txBody>
          <a:bodyPr>
            <a:normAutofit/>
          </a:bodyPr>
          <a:lstStyle/>
          <a:p>
            <a:pPr algn="ctr"/>
            <a:r>
              <a:rPr lang="az-Latn-AZ" sz="2800" b="1" dirty="0">
                <a:solidFill>
                  <a:schemeClr val="accent1">
                    <a:lumMod val="75000"/>
                  </a:schemeClr>
                </a:solidFill>
              </a:rPr>
              <a:t>AT-nin </a:t>
            </a:r>
            <a:r>
              <a:rPr lang="en-US" sz="2800" b="1" dirty="0" err="1">
                <a:solidFill>
                  <a:schemeClr val="accent1">
                    <a:lumMod val="75000"/>
                  </a:schemeClr>
                </a:solidFill>
              </a:rPr>
              <a:t>telemonitorinqi</a:t>
            </a:r>
            <a:r>
              <a:rPr lang="en-US" sz="2800" b="1" dirty="0">
                <a:solidFill>
                  <a:schemeClr val="accent1">
                    <a:lumMod val="75000"/>
                  </a:schemeClr>
                </a:solidFill>
              </a:rPr>
              <a:t> </a:t>
            </a:r>
            <a:r>
              <a:rPr lang="en-US" sz="2800" b="1" dirty="0" err="1">
                <a:solidFill>
                  <a:schemeClr val="accent1">
                    <a:lumMod val="75000"/>
                  </a:schemeClr>
                </a:solidFill>
              </a:rPr>
              <a:t>üçün</a:t>
            </a:r>
            <a:r>
              <a:rPr lang="en-US" sz="2800" b="1" dirty="0">
                <a:solidFill>
                  <a:schemeClr val="accent1">
                    <a:lumMod val="75000"/>
                  </a:schemeClr>
                </a:solidFill>
              </a:rPr>
              <a:t> </a:t>
            </a:r>
            <a:r>
              <a:rPr lang="en-US" sz="2800" b="1" dirty="0" err="1">
                <a:solidFill>
                  <a:schemeClr val="accent1">
                    <a:lumMod val="75000"/>
                  </a:schemeClr>
                </a:solidFill>
              </a:rPr>
              <a:t>istifadə</a:t>
            </a:r>
            <a:r>
              <a:rPr lang="en-US" sz="2800" b="1" dirty="0">
                <a:solidFill>
                  <a:schemeClr val="accent1">
                    <a:lumMod val="75000"/>
                  </a:schemeClr>
                </a:solidFill>
              </a:rPr>
              <a:t> </a:t>
            </a:r>
            <a:r>
              <a:rPr lang="en-US" sz="2800" b="1" dirty="0" err="1">
                <a:solidFill>
                  <a:schemeClr val="accent1">
                    <a:lumMod val="75000"/>
                  </a:schemeClr>
                </a:solidFill>
              </a:rPr>
              <a:t>olunan</a:t>
            </a:r>
            <a:r>
              <a:rPr lang="en-US" sz="2800" b="1" dirty="0">
                <a:solidFill>
                  <a:schemeClr val="accent1">
                    <a:lumMod val="75000"/>
                  </a:schemeClr>
                </a:solidFill>
              </a:rPr>
              <a:t> sensor </a:t>
            </a:r>
            <a:r>
              <a:rPr lang="en-US" sz="2800" b="1" dirty="0" err="1">
                <a:solidFill>
                  <a:schemeClr val="accent1">
                    <a:lumMod val="75000"/>
                  </a:schemeClr>
                </a:solidFill>
              </a:rPr>
              <a:t>növləri</a:t>
            </a:r>
            <a:endParaRPr lang="ru-RU" sz="2800" b="1" dirty="0">
              <a:solidFill>
                <a:schemeClr val="accent1">
                  <a:lumMod val="75000"/>
                </a:schemeClr>
              </a:solidFill>
            </a:endParaRPr>
          </a:p>
        </p:txBody>
      </p:sp>
      <p:sp>
        <p:nvSpPr>
          <p:cNvPr id="4" name="Прямоугольник 3"/>
          <p:cNvSpPr/>
          <p:nvPr/>
        </p:nvSpPr>
        <p:spPr>
          <a:xfrm>
            <a:off x="609600" y="1252276"/>
            <a:ext cx="10972320" cy="2600712"/>
          </a:xfrm>
          <a:prstGeom prst="rect">
            <a:avLst/>
          </a:prstGeom>
          <a:solidFill>
            <a:schemeClr val="bg1"/>
          </a:solidFill>
          <a:ln w="57150">
            <a:solidFill>
              <a:schemeClr val="bg1"/>
            </a:solidFill>
          </a:ln>
        </p:spPr>
        <p:txBody>
          <a:bodyPr vert="horz" wrap="square" lIns="0" tIns="0" rIns="0" bIns="0" rtlCol="0" anchor="ctr">
            <a:spAutoFit/>
          </a:bodyPr>
          <a:lstStyle/>
          <a:p>
            <a:pPr indent="-228600">
              <a:lnSpc>
                <a:spcPct val="90000"/>
              </a:lnSpc>
              <a:spcBef>
                <a:spcPts val="1000"/>
              </a:spcBef>
              <a:buFont typeface="Arial" panose="020B0604020202020204" pitchFamily="34" charset="0"/>
              <a:buChar char="•"/>
            </a:pPr>
            <a:r>
              <a:rPr lang="en-US" sz="2000" b="1" dirty="0" err="1">
                <a:cs typeface="Arial" pitchFamily="34" charset="0"/>
              </a:rPr>
              <a:t>Multiparametri</a:t>
            </a:r>
            <a:r>
              <a:rPr lang="az-Latn-AZ" sz="2000" b="1" dirty="0">
                <a:cs typeface="Arial" pitchFamily="34" charset="0"/>
              </a:rPr>
              <a:t>k</a:t>
            </a:r>
            <a:r>
              <a:rPr lang="en-US" sz="2000" b="1" dirty="0">
                <a:cs typeface="Arial" pitchFamily="34" charset="0"/>
              </a:rPr>
              <a:t> </a:t>
            </a:r>
            <a:r>
              <a:rPr lang="az-Latn-AZ" sz="2000" b="1" dirty="0">
                <a:cs typeface="Arial" pitchFamily="34" charset="0"/>
              </a:rPr>
              <a:t>cihazlar</a:t>
            </a:r>
            <a:r>
              <a:rPr lang="en-US" sz="2000" b="1" dirty="0">
                <a:cs typeface="Arial" pitchFamily="34" charset="0"/>
              </a:rPr>
              <a:t> (“</a:t>
            </a:r>
            <a:r>
              <a:rPr lang="az-Latn-AZ" sz="2000" b="1" dirty="0">
                <a:cs typeface="Arial" pitchFamily="34" charset="0"/>
              </a:rPr>
              <a:t>tibbi</a:t>
            </a:r>
            <a:r>
              <a:rPr lang="en-US" sz="2000" b="1" dirty="0">
                <a:cs typeface="Arial" pitchFamily="34" charset="0"/>
              </a:rPr>
              <a:t> tri</a:t>
            </a:r>
            <a:r>
              <a:rPr lang="az-Latn-AZ" sz="2000" b="1" dirty="0">
                <a:cs typeface="Arial" pitchFamily="34" charset="0"/>
              </a:rPr>
              <a:t>k</a:t>
            </a:r>
            <a:r>
              <a:rPr lang="en-US" sz="2000" b="1" dirty="0">
                <a:cs typeface="Arial" pitchFamily="34" charset="0"/>
              </a:rPr>
              <a:t>order</a:t>
            </a:r>
            <a:r>
              <a:rPr lang="az-Latn-AZ" sz="2000" b="1" dirty="0">
                <a:cs typeface="Arial" pitchFamily="34" charset="0"/>
              </a:rPr>
              <a:t>lər</a:t>
            </a:r>
            <a:r>
              <a:rPr lang="en-US" sz="2000" b="1" dirty="0">
                <a:cs typeface="Arial" pitchFamily="34" charset="0"/>
              </a:rPr>
              <a:t>”) </a:t>
            </a:r>
            <a:r>
              <a:rPr lang="az-Latn-AZ" sz="2000" b="1" dirty="0">
                <a:cs typeface="Arial" pitchFamily="34" charset="0"/>
              </a:rPr>
              <a:t> AT</a:t>
            </a:r>
            <a:r>
              <a:rPr lang="en-US" sz="2000" b="1" dirty="0">
                <a:cs typeface="Arial" pitchFamily="34" charset="0"/>
              </a:rPr>
              <a:t> </a:t>
            </a:r>
            <a:r>
              <a:rPr lang="az-Latn-AZ" sz="2000" b="1" dirty="0">
                <a:cs typeface="Arial" pitchFamily="34" charset="0"/>
              </a:rPr>
              <a:t>+</a:t>
            </a:r>
            <a:r>
              <a:rPr lang="en-US" sz="2000" b="1" dirty="0">
                <a:cs typeface="Arial" pitchFamily="34" charset="0"/>
              </a:rPr>
              <a:t>ECG</a:t>
            </a:r>
            <a:r>
              <a:rPr lang="az-Latn-AZ" sz="2000" b="1" dirty="0">
                <a:cs typeface="Arial" pitchFamily="34" charset="0"/>
              </a:rPr>
              <a:t>, bədən hərarəti</a:t>
            </a:r>
            <a:r>
              <a:rPr lang="en-US" sz="2000" b="1" dirty="0">
                <a:cs typeface="Arial" pitchFamily="34" charset="0"/>
              </a:rPr>
              <a:t>, </a:t>
            </a:r>
            <a:r>
              <a:rPr lang="az-Latn-AZ" sz="2000" b="1" dirty="0">
                <a:cs typeface="Arial" pitchFamily="34" charset="0"/>
              </a:rPr>
              <a:t>bədən çəksi</a:t>
            </a:r>
            <a:r>
              <a:rPr lang="en-US" sz="2000" b="1" dirty="0">
                <a:cs typeface="Arial" pitchFamily="34" charset="0"/>
              </a:rPr>
              <a:t>, </a:t>
            </a:r>
            <a:r>
              <a:rPr lang="az-Latn-AZ" sz="2000" b="1" dirty="0">
                <a:cs typeface="Arial" pitchFamily="34" charset="0"/>
              </a:rPr>
              <a:t>qanda qlükoza</a:t>
            </a:r>
            <a:r>
              <a:rPr lang="en-US" sz="2000" b="1" dirty="0">
                <a:cs typeface="Arial" pitchFamily="34" charset="0"/>
              </a:rPr>
              <a:t>, </a:t>
            </a:r>
            <a:r>
              <a:rPr lang="az-Latn-AZ" sz="2000" b="1" dirty="0">
                <a:cs typeface="Arial" pitchFamily="34" charset="0"/>
              </a:rPr>
              <a:t>lipidlər, dərman qəbulu, başqa parametrlər</a:t>
            </a:r>
          </a:p>
          <a:p>
            <a:pPr indent="-228600">
              <a:lnSpc>
                <a:spcPct val="90000"/>
              </a:lnSpc>
              <a:spcBef>
                <a:spcPts val="1000"/>
              </a:spcBef>
              <a:buFont typeface="Arial" panose="020B0604020202020204" pitchFamily="34" charset="0"/>
              <a:buChar char="•"/>
            </a:pPr>
            <a:r>
              <a:rPr lang="az-Latn-AZ" sz="2000" b="1" dirty="0">
                <a:cs typeface="Arial" pitchFamily="34" charset="0"/>
              </a:rPr>
              <a:t>Bazuda AT ölçən </a:t>
            </a:r>
            <a:r>
              <a:rPr lang="en-US" sz="2000" b="1" dirty="0" err="1">
                <a:cs typeface="Arial" pitchFamily="34" charset="0"/>
              </a:rPr>
              <a:t>elektron</a:t>
            </a:r>
            <a:r>
              <a:rPr lang="en-US" sz="2000" b="1" dirty="0">
                <a:cs typeface="Arial" pitchFamily="34" charset="0"/>
              </a:rPr>
              <a:t> </a:t>
            </a:r>
            <a:r>
              <a:rPr lang="en-US" sz="2000" b="1" dirty="0" err="1">
                <a:cs typeface="Arial" pitchFamily="34" charset="0"/>
              </a:rPr>
              <a:t>avtomatlaşdırılmış</a:t>
            </a:r>
            <a:r>
              <a:rPr lang="en-US" sz="2000" b="1" dirty="0">
                <a:cs typeface="Arial" pitchFamily="34" charset="0"/>
              </a:rPr>
              <a:t> </a:t>
            </a:r>
            <a:r>
              <a:rPr lang="en-US" sz="2000" b="1" dirty="0" err="1">
                <a:cs typeface="Arial" pitchFamily="34" charset="0"/>
              </a:rPr>
              <a:t>cihazları</a:t>
            </a:r>
            <a:r>
              <a:rPr lang="en-US" sz="2000" b="1" dirty="0">
                <a:cs typeface="Arial" pitchFamily="34" charset="0"/>
              </a:rPr>
              <a:t> (</a:t>
            </a:r>
            <a:r>
              <a:rPr lang="en-US" sz="2000" b="1" dirty="0" err="1">
                <a:cs typeface="Arial" pitchFamily="34" charset="0"/>
              </a:rPr>
              <a:t>məlumat</a:t>
            </a:r>
            <a:r>
              <a:rPr lang="en-US" sz="2000" b="1" dirty="0">
                <a:cs typeface="Arial" pitchFamily="34" charset="0"/>
              </a:rPr>
              <a:t> </a:t>
            </a:r>
            <a:r>
              <a:rPr lang="en-US" sz="2000" b="1" dirty="0" err="1">
                <a:cs typeface="Arial" pitchFamily="34" charset="0"/>
              </a:rPr>
              <a:t>qəbul</a:t>
            </a:r>
            <a:r>
              <a:rPr lang="en-US" sz="2000" b="1" dirty="0">
                <a:cs typeface="Arial" pitchFamily="34" charset="0"/>
              </a:rPr>
              <a:t> </a:t>
            </a:r>
            <a:r>
              <a:rPr lang="en-US" sz="2000" b="1" dirty="0" err="1">
                <a:cs typeface="Arial" pitchFamily="34" charset="0"/>
              </a:rPr>
              <a:t>edən</a:t>
            </a:r>
            <a:r>
              <a:rPr lang="az-Latn-AZ" sz="2000" b="1" dirty="0">
                <a:cs typeface="Arial" pitchFamily="34" charset="0"/>
              </a:rPr>
              <a:t>-göndərən</a:t>
            </a:r>
            <a:r>
              <a:rPr lang="en-US" sz="2000" b="1" dirty="0">
                <a:cs typeface="Arial" pitchFamily="34" charset="0"/>
              </a:rPr>
              <a:t> </a:t>
            </a:r>
            <a:r>
              <a:rPr lang="en-US" sz="2000" b="1" dirty="0" err="1">
                <a:cs typeface="Arial" pitchFamily="34" charset="0"/>
              </a:rPr>
              <a:t>qurğu</a:t>
            </a:r>
            <a:r>
              <a:rPr lang="en-US" sz="2000" b="1" dirty="0">
                <a:cs typeface="Arial" pitchFamily="34" charset="0"/>
              </a:rPr>
              <a:t> </a:t>
            </a:r>
            <a:r>
              <a:rPr lang="en-US" sz="2000" b="1" dirty="0" err="1">
                <a:cs typeface="Arial" pitchFamily="34" charset="0"/>
              </a:rPr>
              <a:t>ilə</a:t>
            </a:r>
            <a:r>
              <a:rPr lang="en-US" sz="2000" b="1" dirty="0">
                <a:cs typeface="Arial" pitchFamily="34" charset="0"/>
              </a:rPr>
              <a:t> </a:t>
            </a:r>
            <a:r>
              <a:rPr lang="en-US" sz="2000" b="1" dirty="0" err="1">
                <a:cs typeface="Arial" pitchFamily="34" charset="0"/>
              </a:rPr>
              <a:t>simli</a:t>
            </a:r>
            <a:r>
              <a:rPr lang="en-US" sz="2000" b="1" dirty="0">
                <a:cs typeface="Arial" pitchFamily="34" charset="0"/>
              </a:rPr>
              <a:t> </a:t>
            </a:r>
            <a:r>
              <a:rPr lang="en-US" sz="2000" b="1" dirty="0" err="1">
                <a:cs typeface="Arial" pitchFamily="34" charset="0"/>
              </a:rPr>
              <a:t>və</a:t>
            </a:r>
            <a:r>
              <a:rPr lang="en-US" sz="2000" b="1" dirty="0">
                <a:cs typeface="Arial" pitchFamily="34" charset="0"/>
              </a:rPr>
              <a:t> </a:t>
            </a:r>
            <a:r>
              <a:rPr lang="en-US" sz="2000" b="1" dirty="0" err="1">
                <a:cs typeface="Arial" pitchFamily="34" charset="0"/>
              </a:rPr>
              <a:t>ya</a:t>
            </a:r>
            <a:r>
              <a:rPr lang="en-US" sz="2000" b="1" dirty="0">
                <a:cs typeface="Arial" pitchFamily="34" charset="0"/>
              </a:rPr>
              <a:t> </a:t>
            </a:r>
            <a:r>
              <a:rPr lang="en-US" sz="2000" b="1" dirty="0" err="1">
                <a:cs typeface="Arial" pitchFamily="34" charset="0"/>
              </a:rPr>
              <a:t>simsiz</a:t>
            </a:r>
            <a:r>
              <a:rPr lang="az-Latn-AZ" sz="2000" b="1" dirty="0">
                <a:cs typeface="Arial" pitchFamily="34" charset="0"/>
              </a:rPr>
              <a:t> ötürücü ilə</a:t>
            </a:r>
            <a:r>
              <a:rPr lang="en-US" sz="2000" b="1" dirty="0">
                <a:cs typeface="Arial" pitchFamily="34" charset="0"/>
              </a:rPr>
              <a:t>)</a:t>
            </a:r>
            <a:endParaRPr lang="az-Latn-AZ" sz="2000" b="1" dirty="0">
              <a:cs typeface="Arial" pitchFamily="34" charset="0"/>
            </a:endParaRPr>
          </a:p>
          <a:p>
            <a:pPr indent="-228600">
              <a:lnSpc>
                <a:spcPct val="90000"/>
              </a:lnSpc>
              <a:spcBef>
                <a:spcPts val="1000"/>
              </a:spcBef>
              <a:buFont typeface="Arial" panose="020B0604020202020204" pitchFamily="34" charset="0"/>
              <a:buChar char="•"/>
            </a:pPr>
            <a:r>
              <a:rPr lang="az-Latn-AZ" sz="2000" b="1" dirty="0">
                <a:cs typeface="Arial" pitchFamily="34" charset="0"/>
              </a:rPr>
              <a:t>Manjetsiz</a:t>
            </a:r>
            <a:r>
              <a:rPr lang="en-US" sz="2000" b="1" dirty="0">
                <a:cs typeface="Arial" pitchFamily="34" charset="0"/>
              </a:rPr>
              <a:t> smart</a:t>
            </a:r>
            <a:r>
              <a:rPr lang="az-Latn-AZ" sz="2000" b="1" dirty="0">
                <a:cs typeface="Arial" pitchFamily="34" charset="0"/>
              </a:rPr>
              <a:t>f</a:t>
            </a:r>
            <a:r>
              <a:rPr lang="en-US" sz="2000" b="1" dirty="0">
                <a:cs typeface="Arial" pitchFamily="34" charset="0"/>
              </a:rPr>
              <a:t>on-</a:t>
            </a:r>
            <a:r>
              <a:rPr lang="az-Latn-AZ" sz="2000" b="1" dirty="0">
                <a:cs typeface="Arial" pitchFamily="34" charset="0"/>
              </a:rPr>
              <a:t>əsaslı</a:t>
            </a:r>
            <a:r>
              <a:rPr lang="en-US" sz="2000" b="1" dirty="0">
                <a:cs typeface="Arial" pitchFamily="34" charset="0"/>
              </a:rPr>
              <a:t> </a:t>
            </a:r>
            <a:r>
              <a:rPr lang="az-Latn-AZ" sz="2000" b="1" dirty="0">
                <a:cs typeface="Arial" pitchFamily="34" charset="0"/>
              </a:rPr>
              <a:t>AT</a:t>
            </a:r>
            <a:r>
              <a:rPr lang="en-US" sz="2000" b="1" dirty="0">
                <a:cs typeface="Arial" pitchFamily="34" charset="0"/>
              </a:rPr>
              <a:t> monitor</a:t>
            </a:r>
            <a:r>
              <a:rPr lang="az-Latn-AZ" sz="2000" b="1" dirty="0">
                <a:cs typeface="Arial" pitchFamily="34" charset="0"/>
              </a:rPr>
              <a:t>ları</a:t>
            </a:r>
            <a:r>
              <a:rPr lang="en-US" sz="2000" b="1" dirty="0">
                <a:cs typeface="Arial" pitchFamily="34" charset="0"/>
              </a:rPr>
              <a:t> (app </a:t>
            </a:r>
            <a:r>
              <a:rPr lang="az-Latn-AZ" sz="2000" b="1" dirty="0">
                <a:cs typeface="Arial" pitchFamily="34" charset="0"/>
              </a:rPr>
              <a:t>və ya </a:t>
            </a:r>
            <a:r>
              <a:rPr lang="en-US" sz="2000" b="1" dirty="0">
                <a:cs typeface="Arial" pitchFamily="34" charset="0"/>
              </a:rPr>
              <a:t> add-on smart</a:t>
            </a:r>
            <a:r>
              <a:rPr lang="az-Latn-AZ" sz="2000" b="1" dirty="0">
                <a:cs typeface="Arial" pitchFamily="34" charset="0"/>
              </a:rPr>
              <a:t>f</a:t>
            </a:r>
            <a:r>
              <a:rPr lang="en-US" sz="2000" b="1" dirty="0">
                <a:cs typeface="Arial" pitchFamily="34" charset="0"/>
              </a:rPr>
              <a:t>on</a:t>
            </a:r>
            <a:r>
              <a:rPr lang="az-Latn-AZ" sz="2000" b="1" dirty="0">
                <a:cs typeface="Arial" pitchFamily="34" charset="0"/>
              </a:rPr>
              <a:t>ları</a:t>
            </a:r>
            <a:r>
              <a:rPr lang="en-US" sz="2000" b="1" dirty="0">
                <a:cs typeface="Arial" pitchFamily="34" charset="0"/>
              </a:rPr>
              <a:t> </a:t>
            </a:r>
            <a:r>
              <a:rPr lang="az-Latn-AZ" sz="2000" b="1" dirty="0">
                <a:cs typeface="Arial" pitchFamily="34" charset="0"/>
              </a:rPr>
              <a:t>AT ölçən cihaza çevirir</a:t>
            </a:r>
            <a:r>
              <a:rPr lang="en-US" sz="2000" b="1" dirty="0">
                <a:cs typeface="Arial" pitchFamily="34" charset="0"/>
              </a:rPr>
              <a:t>) </a:t>
            </a:r>
            <a:endParaRPr lang="az-Latn-AZ" sz="2000" b="1" dirty="0">
              <a:cs typeface="Arial" pitchFamily="34" charset="0"/>
            </a:endParaRPr>
          </a:p>
          <a:p>
            <a:pPr indent="-228600">
              <a:lnSpc>
                <a:spcPct val="90000"/>
              </a:lnSpc>
              <a:spcBef>
                <a:spcPts val="1000"/>
              </a:spcBef>
              <a:buFont typeface="Arial" panose="020B0604020202020204" pitchFamily="34" charset="0"/>
              <a:buChar char="•"/>
            </a:pPr>
            <a:r>
              <a:rPr lang="en-US" sz="2000" b="1" dirty="0">
                <a:cs typeface="Arial" pitchFamily="34" charset="0"/>
              </a:rPr>
              <a:t> </a:t>
            </a:r>
            <a:r>
              <a:rPr lang="en-US" sz="2000" b="1" dirty="0" err="1">
                <a:cs typeface="Arial" pitchFamily="34" charset="0"/>
              </a:rPr>
              <a:t>Uzunmüddətli</a:t>
            </a:r>
            <a:r>
              <a:rPr lang="en-US" sz="2000" b="1" dirty="0">
                <a:cs typeface="Arial" pitchFamily="34" charset="0"/>
              </a:rPr>
              <a:t> </a:t>
            </a:r>
            <a:r>
              <a:rPr lang="en-US" sz="2000" b="1" dirty="0" err="1">
                <a:cs typeface="Arial" pitchFamily="34" charset="0"/>
              </a:rPr>
              <a:t>nəzarət</a:t>
            </a:r>
            <a:r>
              <a:rPr lang="en-US" sz="2000" b="1" dirty="0">
                <a:cs typeface="Arial" pitchFamily="34" charset="0"/>
              </a:rPr>
              <a:t> </a:t>
            </a:r>
            <a:r>
              <a:rPr lang="en-US" sz="2000" b="1" dirty="0" err="1">
                <a:cs typeface="Arial" pitchFamily="34" charset="0"/>
              </a:rPr>
              <a:t>üçün</a:t>
            </a:r>
            <a:r>
              <a:rPr lang="en-US" sz="2000" b="1" dirty="0">
                <a:cs typeface="Arial" pitchFamily="34" charset="0"/>
              </a:rPr>
              <a:t> </a:t>
            </a:r>
            <a:r>
              <a:rPr lang="en-US" sz="2000" b="1" dirty="0" err="1">
                <a:cs typeface="Arial" pitchFamily="34" charset="0"/>
              </a:rPr>
              <a:t>taxıla</a:t>
            </a:r>
            <a:r>
              <a:rPr lang="en-US" sz="2000" b="1" dirty="0">
                <a:cs typeface="Arial" pitchFamily="34" charset="0"/>
              </a:rPr>
              <a:t> </a:t>
            </a:r>
            <a:r>
              <a:rPr lang="en-US" sz="2000" b="1" dirty="0" err="1">
                <a:cs typeface="Arial" pitchFamily="34" charset="0"/>
              </a:rPr>
              <a:t>bilən</a:t>
            </a:r>
            <a:r>
              <a:rPr lang="en-US" sz="2000" b="1" dirty="0">
                <a:cs typeface="Arial" pitchFamily="34" charset="0"/>
              </a:rPr>
              <a:t> </a:t>
            </a:r>
            <a:r>
              <a:rPr lang="en-US" sz="2000" b="1" dirty="0" err="1">
                <a:cs typeface="Arial" pitchFamily="34" charset="0"/>
              </a:rPr>
              <a:t>və</a:t>
            </a:r>
            <a:r>
              <a:rPr lang="en-US" sz="2000" b="1" dirty="0">
                <a:cs typeface="Arial" pitchFamily="34" charset="0"/>
              </a:rPr>
              <a:t> </a:t>
            </a:r>
            <a:r>
              <a:rPr lang="en-US" sz="2000" b="1" dirty="0" err="1">
                <a:cs typeface="Arial" pitchFamily="34" charset="0"/>
              </a:rPr>
              <a:t>izləmə</a:t>
            </a:r>
            <a:r>
              <a:rPr lang="en-US" sz="2000" b="1" dirty="0">
                <a:cs typeface="Arial" pitchFamily="34" charset="0"/>
              </a:rPr>
              <a:t> </a:t>
            </a:r>
            <a:r>
              <a:rPr lang="en-US" sz="2000" b="1" dirty="0" err="1">
                <a:cs typeface="Arial" pitchFamily="34" charset="0"/>
              </a:rPr>
              <a:t>sensorları</a:t>
            </a:r>
            <a:r>
              <a:rPr lang="en-US" sz="2000" b="1" dirty="0">
                <a:cs typeface="Arial" pitchFamily="34" charset="0"/>
              </a:rPr>
              <a:t> (</a:t>
            </a:r>
            <a:r>
              <a:rPr lang="en-US" sz="2000" b="1" dirty="0" err="1">
                <a:cs typeface="Arial" pitchFamily="34" charset="0"/>
              </a:rPr>
              <a:t>adətən</a:t>
            </a:r>
            <a:r>
              <a:rPr lang="en-US" sz="2000" b="1" dirty="0">
                <a:cs typeface="Arial" pitchFamily="34" charset="0"/>
              </a:rPr>
              <a:t> </a:t>
            </a:r>
            <a:r>
              <a:rPr lang="en-US" sz="2000" b="1" dirty="0" err="1">
                <a:cs typeface="Arial" pitchFamily="34" charset="0"/>
              </a:rPr>
              <a:t>mobil</a:t>
            </a:r>
            <a:r>
              <a:rPr lang="en-US" sz="2000" b="1" dirty="0">
                <a:cs typeface="Arial" pitchFamily="34" charset="0"/>
              </a:rPr>
              <a:t> </a:t>
            </a:r>
            <a:r>
              <a:rPr lang="en-US" sz="2000" b="1" dirty="0" err="1">
                <a:cs typeface="Arial" pitchFamily="34" charset="0"/>
              </a:rPr>
              <a:t>proqramlara</a:t>
            </a:r>
            <a:r>
              <a:rPr lang="en-US" sz="2000" b="1" dirty="0">
                <a:cs typeface="Arial" pitchFamily="34" charset="0"/>
              </a:rPr>
              <a:t> </a:t>
            </a:r>
            <a:r>
              <a:rPr lang="en-US" sz="2000" b="1" dirty="0" err="1">
                <a:cs typeface="Arial" pitchFamily="34" charset="0"/>
              </a:rPr>
              <a:t>birləşdirilir</a:t>
            </a:r>
            <a:r>
              <a:rPr lang="en-US" sz="2000" b="1" dirty="0">
                <a:cs typeface="Arial" pitchFamily="34" charset="0"/>
              </a:rPr>
              <a:t>)</a:t>
            </a:r>
            <a:endParaRPr lang="ru-RU" sz="2000" b="1" dirty="0">
              <a:cs typeface="Arial" pitchFamily="34" charset="0"/>
            </a:endParaRPr>
          </a:p>
        </p:txBody>
      </p:sp>
      <p:sp>
        <p:nvSpPr>
          <p:cNvPr id="6" name="Прямоугольник 5"/>
          <p:cNvSpPr/>
          <p:nvPr/>
        </p:nvSpPr>
        <p:spPr>
          <a:xfrm>
            <a:off x="-1" y="6519446"/>
            <a:ext cx="7881257" cy="338554"/>
          </a:xfrm>
          <a:prstGeom prst="rect">
            <a:avLst/>
          </a:prstGeom>
        </p:spPr>
        <p:txBody>
          <a:bodyPr wrap="square">
            <a:spAutoFit/>
          </a:bodyPr>
          <a:lstStyle/>
          <a:p>
            <a:r>
              <a:rPr lang="en-US" sz="800" b="1" dirty="0" err="1"/>
              <a:t>Omboni</a:t>
            </a:r>
            <a:r>
              <a:rPr lang="en-US" sz="800" b="1" dirty="0"/>
              <a:t>, S., </a:t>
            </a:r>
            <a:r>
              <a:rPr lang="en-US" sz="800" b="1" dirty="0" err="1"/>
              <a:t>Panzeri</a:t>
            </a:r>
            <a:r>
              <a:rPr lang="en-US" sz="800" b="1" dirty="0"/>
              <a:t>, E., &amp; </a:t>
            </a:r>
            <a:r>
              <a:rPr lang="en-US" sz="800" b="1" dirty="0" err="1"/>
              <a:t>Campolo</a:t>
            </a:r>
            <a:r>
              <a:rPr lang="en-US" sz="800" b="1" dirty="0"/>
              <a:t>, L. (2020). </a:t>
            </a:r>
            <a:r>
              <a:rPr lang="en-US" sz="800" b="1" i="1" dirty="0"/>
              <a:t>E-Health in Hypertension Management: an Insight into the Current and </a:t>
            </a:r>
            <a:endParaRPr lang="az-Latn-AZ" sz="800" b="1" i="1" dirty="0"/>
          </a:p>
          <a:p>
            <a:r>
              <a:rPr lang="en-US" sz="800" b="1" i="1" dirty="0"/>
              <a:t>Future Role of Blood Pressure </a:t>
            </a:r>
            <a:r>
              <a:rPr lang="en-US" sz="800" b="1" i="1" dirty="0" err="1"/>
              <a:t>Telemonitoring</a:t>
            </a:r>
            <a:r>
              <a:rPr lang="en-US" sz="800" b="1" i="1" dirty="0"/>
              <a:t>. Current Hypertension Reports, 22(6).</a:t>
            </a:r>
            <a:r>
              <a:rPr lang="en-US" sz="800" b="1" dirty="0"/>
              <a:t> doi:10.1007/s11906-020-01056-y </a:t>
            </a:r>
            <a:endParaRPr lang="ru-RU" sz="800" b="1" dirty="0"/>
          </a:p>
        </p:txBody>
      </p:sp>
      <p:pic>
        <p:nvPicPr>
          <p:cNvPr id="9" name="Picture 2" descr="https://healthcareweekly.com/wp-content/uploads/2018/12/health-app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543" y="4148536"/>
            <a:ext cx="5106040" cy="2247625"/>
          </a:xfrm>
          <a:prstGeom prst="rect">
            <a:avLst/>
          </a:prstGeom>
          <a:solidFill>
            <a:schemeClr val="accent2"/>
          </a:solidFill>
          <a:ln>
            <a:solidFill>
              <a:schemeClr val="accent2"/>
            </a:solidFill>
          </a:ln>
          <a:extLst/>
        </p:spPr>
      </p:pic>
      <p:pic>
        <p:nvPicPr>
          <p:cNvPr id="10" name="Picture 2" descr="Omron HeartGuide 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0114" y="4148536"/>
            <a:ext cx="4376591" cy="2247625"/>
          </a:xfrm>
          <a:prstGeom prst="rect">
            <a:avLst/>
          </a:prstGeom>
          <a:solidFill>
            <a:schemeClr val="accent2"/>
          </a:solidFill>
          <a:ln>
            <a:solidFill>
              <a:schemeClr val="accent2"/>
            </a:solidFill>
          </a:ln>
          <a:extLst/>
        </p:spPr>
      </p:pic>
    </p:spTree>
    <p:extLst>
      <p:ext uri="{BB962C8B-B14F-4D97-AF65-F5344CB8AC3E}">
        <p14:creationId xmlns:p14="http://schemas.microsoft.com/office/powerpoint/2010/main" val="3763831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p:nvPr>
        </p:nvSpPr>
        <p:spPr>
          <a:xfrm>
            <a:off x="6248185" y="843512"/>
            <a:ext cx="5685313" cy="547082"/>
          </a:xfrm>
        </p:spPr>
        <p:txBody>
          <a:bodyPr>
            <a:noAutofit/>
          </a:bodyPr>
          <a:lstStyle/>
          <a:p>
            <a:pPr marL="0" indent="0">
              <a:buNone/>
            </a:pPr>
            <a:r>
              <a:rPr lang="az-Latn-AZ" sz="1800" b="1" cap="none" dirty="0">
                <a:latin typeface="+mn-lt"/>
              </a:rPr>
              <a:t> </a:t>
            </a:r>
            <a:endParaRPr lang="en-US" sz="1800" b="1" cap="none" dirty="0">
              <a:latin typeface="+mn-lt"/>
            </a:endParaRPr>
          </a:p>
          <a:p>
            <a:pPr algn="ctr"/>
            <a:r>
              <a:rPr lang="en-US" sz="1800" b="1" cap="none" dirty="0">
                <a:latin typeface="+mn-lt"/>
              </a:rPr>
              <a:t>E-CARE </a:t>
            </a:r>
            <a:r>
              <a:rPr lang="en-US" sz="1800" b="1" cap="none" dirty="0" err="1">
                <a:latin typeface="+mn-lt"/>
              </a:rPr>
              <a:t>platforması</a:t>
            </a:r>
            <a:r>
              <a:rPr lang="en-US" sz="1800" b="1" cap="none" dirty="0">
                <a:latin typeface="+mn-lt"/>
              </a:rPr>
              <a:t> </a:t>
            </a:r>
          </a:p>
          <a:p>
            <a:pPr marL="457200" indent="-457200">
              <a:buFont typeface="Arial" panose="020B0604020202020204" pitchFamily="34" charset="0"/>
              <a:buChar char="•"/>
            </a:pPr>
            <a:r>
              <a:rPr lang="en-US" sz="1800" b="1" cap="none" dirty="0" err="1">
                <a:latin typeface="+mn-lt"/>
              </a:rPr>
              <a:t>qan</a:t>
            </a:r>
            <a:r>
              <a:rPr lang="en-US" sz="1800" b="1" cap="none" dirty="0">
                <a:latin typeface="+mn-lt"/>
              </a:rPr>
              <a:t> </a:t>
            </a:r>
            <a:r>
              <a:rPr lang="en-US" sz="1800" b="1" cap="none" dirty="0" err="1">
                <a:latin typeface="+mn-lt"/>
              </a:rPr>
              <a:t>təzyiqi</a:t>
            </a:r>
            <a:r>
              <a:rPr lang="en-US" sz="1800" b="1" cap="none" dirty="0">
                <a:latin typeface="+mn-lt"/>
              </a:rPr>
              <a:t> </a:t>
            </a:r>
          </a:p>
          <a:p>
            <a:pPr marL="457200" indent="-457200">
              <a:buFont typeface="Arial" panose="020B0604020202020204" pitchFamily="34" charset="0"/>
              <a:buChar char="•"/>
            </a:pPr>
            <a:r>
              <a:rPr lang="az-Latn-AZ" sz="1800" b="1" cap="none" dirty="0">
                <a:latin typeface="+mn-lt"/>
              </a:rPr>
              <a:t>ÜVS</a:t>
            </a:r>
            <a:r>
              <a:rPr lang="en-US" sz="1800" b="1" cap="none" dirty="0">
                <a:latin typeface="+mn-lt"/>
              </a:rPr>
              <a:t> </a:t>
            </a:r>
          </a:p>
          <a:p>
            <a:pPr marL="457200" indent="-457200">
              <a:buFont typeface="Arial" panose="020B0604020202020204" pitchFamily="34" charset="0"/>
              <a:buChar char="•"/>
            </a:pPr>
            <a:r>
              <a:rPr lang="en-US" sz="1800" b="1" cap="none" dirty="0" err="1">
                <a:latin typeface="+mn-lt"/>
              </a:rPr>
              <a:t>oksigen</a:t>
            </a:r>
            <a:r>
              <a:rPr lang="en-US" sz="1800" b="1" cap="none" dirty="0">
                <a:latin typeface="+mn-lt"/>
              </a:rPr>
              <a:t> </a:t>
            </a:r>
            <a:r>
              <a:rPr lang="az-Latn-AZ" sz="1800" b="1" cap="none" dirty="0">
                <a:latin typeface="+mn-lt"/>
              </a:rPr>
              <a:t>saturasiyası</a:t>
            </a:r>
            <a:r>
              <a:rPr lang="en-US" sz="1800" b="1" cap="none" dirty="0">
                <a:latin typeface="+mn-lt"/>
              </a:rPr>
              <a:t> </a:t>
            </a:r>
          </a:p>
          <a:p>
            <a:pPr marL="457200" indent="-457200">
              <a:buFont typeface="Arial" panose="020B0604020202020204" pitchFamily="34" charset="0"/>
              <a:buChar char="•"/>
            </a:pPr>
            <a:r>
              <a:rPr lang="az-Latn-AZ" sz="1800" b="1" cap="none" dirty="0">
                <a:latin typeface="+mn-lt"/>
              </a:rPr>
              <a:t>tərəzi</a:t>
            </a:r>
            <a:r>
              <a:rPr lang="en-US" sz="1800" b="1" cap="none" dirty="0">
                <a:latin typeface="+mn-lt"/>
              </a:rPr>
              <a:t> </a:t>
            </a:r>
          </a:p>
          <a:p>
            <a:pPr marL="457200" indent="-457200">
              <a:buFont typeface="Arial" panose="020B0604020202020204" pitchFamily="34" charset="0"/>
              <a:buChar char="•"/>
            </a:pPr>
            <a:r>
              <a:rPr lang="en-US" sz="1800" b="1" cap="none" dirty="0" err="1">
                <a:latin typeface="+mn-lt"/>
              </a:rPr>
              <a:t>bluetooth</a:t>
            </a:r>
            <a:r>
              <a:rPr lang="en-US" sz="1800" b="1" cap="none" dirty="0">
                <a:latin typeface="+mn-lt"/>
              </a:rPr>
              <a:t> </a:t>
            </a:r>
            <a:r>
              <a:rPr lang="en-US" sz="1800" b="1" cap="none" dirty="0" err="1">
                <a:latin typeface="+mn-lt"/>
              </a:rPr>
              <a:t>vasitəsilə</a:t>
            </a:r>
            <a:r>
              <a:rPr lang="en-US" sz="1800" b="1" cap="none" dirty="0">
                <a:latin typeface="+mn-lt"/>
              </a:rPr>
              <a:t> </a:t>
            </a:r>
            <a:r>
              <a:rPr lang="en-US" sz="1800" b="1" cap="none" dirty="0" err="1">
                <a:latin typeface="+mn-lt"/>
              </a:rPr>
              <a:t>məlumatları</a:t>
            </a:r>
            <a:r>
              <a:rPr lang="en-US" sz="1800" b="1" cap="none" dirty="0">
                <a:latin typeface="+mn-lt"/>
              </a:rPr>
              <a:t> </a:t>
            </a:r>
            <a:r>
              <a:rPr lang="en-US" sz="1800" b="1" cap="none" dirty="0" err="1">
                <a:latin typeface="+mn-lt"/>
              </a:rPr>
              <a:t>tibb</a:t>
            </a:r>
            <a:r>
              <a:rPr lang="en-US" sz="1800" b="1" cap="none" dirty="0">
                <a:latin typeface="+mn-lt"/>
              </a:rPr>
              <a:t> </a:t>
            </a:r>
            <a:r>
              <a:rPr lang="en-US" sz="1800" b="1" cap="none" dirty="0" err="1">
                <a:latin typeface="+mn-lt"/>
              </a:rPr>
              <a:t>işçilərinə</a:t>
            </a:r>
            <a:r>
              <a:rPr lang="en-US" sz="1800" b="1" cap="none" dirty="0">
                <a:latin typeface="+mn-lt"/>
              </a:rPr>
              <a:t> </a:t>
            </a:r>
            <a:r>
              <a:rPr lang="en-US" sz="1800" b="1" cap="none" dirty="0" err="1">
                <a:latin typeface="+mn-lt"/>
              </a:rPr>
              <a:t>ötürən</a:t>
            </a:r>
            <a:r>
              <a:rPr lang="en-US" sz="1800" b="1" cap="none" dirty="0">
                <a:latin typeface="+mn-lt"/>
              </a:rPr>
              <a:t> </a:t>
            </a:r>
            <a:r>
              <a:rPr lang="en-US" sz="1800" b="1" cap="none" dirty="0" err="1">
                <a:latin typeface="+mn-lt"/>
              </a:rPr>
              <a:t>sensorlar</a:t>
            </a:r>
            <a:endParaRPr lang="az-Latn-AZ" sz="1800" b="1" cap="none" dirty="0">
              <a:latin typeface="+mn-lt"/>
            </a:endParaRPr>
          </a:p>
          <a:p>
            <a:endParaRPr lang="az-Latn-AZ" sz="1800" b="1" cap="none" dirty="0">
              <a:latin typeface="+mn-lt"/>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936" y="2374392"/>
            <a:ext cx="6352673" cy="3679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015" y="162312"/>
            <a:ext cx="5387022" cy="19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ubtitle 2">
            <a:extLst>
              <a:ext uri="{FF2B5EF4-FFF2-40B4-BE49-F238E27FC236}">
                <a16:creationId xmlns:a16="http://schemas.microsoft.com/office/drawing/2014/main" id="{4B83458D-5F80-8548-8B3F-BB0F7BCB8022}"/>
              </a:ext>
            </a:extLst>
          </p:cNvPr>
          <p:cNvSpPr txBox="1">
            <a:spLocks/>
          </p:cNvSpPr>
          <p:nvPr/>
        </p:nvSpPr>
        <p:spPr>
          <a:xfrm>
            <a:off x="1102083" y="6356157"/>
            <a:ext cx="8884380" cy="5860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pPr algn="ctr"/>
            <a:r>
              <a:rPr lang="en-US" sz="1000" b="1" cap="all" dirty="0">
                <a:solidFill>
                  <a:schemeClr val="accent6">
                    <a:lumMod val="75000"/>
                  </a:schemeClr>
                </a:solidFill>
                <a:latin typeface="+mj-lt"/>
                <a:ea typeface="+mj-ea"/>
                <a:cs typeface="+mj-cs"/>
              </a:rPr>
              <a:t>National congress of </a:t>
            </a:r>
            <a:r>
              <a:rPr lang="en-US" sz="1000" b="1" cap="all" dirty="0" err="1">
                <a:solidFill>
                  <a:schemeClr val="accent6">
                    <a:lumMod val="75000"/>
                  </a:schemeClr>
                </a:solidFill>
                <a:latin typeface="+mj-lt"/>
                <a:ea typeface="+mj-ea"/>
                <a:cs typeface="+mj-cs"/>
              </a:rPr>
              <a:t>Asc</a:t>
            </a:r>
            <a:r>
              <a:rPr lang="en-US" sz="1000" b="1" cap="all" dirty="0">
                <a:solidFill>
                  <a:schemeClr val="accent6">
                    <a:lumMod val="75000"/>
                  </a:schemeClr>
                </a:solidFill>
                <a:latin typeface="+mj-lt"/>
                <a:ea typeface="+mj-ea"/>
                <a:cs typeface="+mj-cs"/>
              </a:rPr>
              <a:t> - AKC-</a:t>
            </a:r>
            <a:r>
              <a:rPr lang="en-US" sz="1000" b="1" cap="all" dirty="0" err="1">
                <a:solidFill>
                  <a:schemeClr val="accent6">
                    <a:lumMod val="75000"/>
                  </a:schemeClr>
                </a:solidFill>
                <a:latin typeface="+mj-lt"/>
                <a:ea typeface="+mj-ea"/>
                <a:cs typeface="+mj-cs"/>
              </a:rPr>
              <a:t>nin</a:t>
            </a:r>
            <a:r>
              <a:rPr lang="en-US" sz="1000" b="1" cap="all" dirty="0">
                <a:solidFill>
                  <a:schemeClr val="accent6">
                    <a:lumMod val="75000"/>
                  </a:schemeClr>
                </a:solidFill>
                <a:latin typeface="+mj-lt"/>
                <a:ea typeface="+mj-ea"/>
                <a:cs typeface="+mj-cs"/>
              </a:rPr>
              <a:t> </a:t>
            </a:r>
            <a:r>
              <a:rPr lang="en-US" sz="1000" b="1" cap="all" dirty="0" err="1">
                <a:solidFill>
                  <a:schemeClr val="accent6">
                    <a:lumMod val="75000"/>
                  </a:schemeClr>
                </a:solidFill>
                <a:latin typeface="+mj-lt"/>
                <a:ea typeface="+mj-ea"/>
                <a:cs typeface="+mj-cs"/>
              </a:rPr>
              <a:t>milli</a:t>
            </a:r>
            <a:r>
              <a:rPr lang="en-US" sz="1000" b="1" cap="all" dirty="0">
                <a:solidFill>
                  <a:schemeClr val="accent6">
                    <a:lumMod val="75000"/>
                  </a:schemeClr>
                </a:solidFill>
                <a:latin typeface="+mj-lt"/>
                <a:ea typeface="+mj-ea"/>
                <a:cs typeface="+mj-cs"/>
              </a:rPr>
              <a:t> </a:t>
            </a:r>
            <a:r>
              <a:rPr lang="en-US" sz="1000" b="1" cap="all" dirty="0" err="1">
                <a:solidFill>
                  <a:schemeClr val="accent6">
                    <a:lumMod val="75000"/>
                  </a:schemeClr>
                </a:solidFill>
                <a:latin typeface="+mj-lt"/>
                <a:ea typeface="+mj-ea"/>
                <a:cs typeface="+mj-cs"/>
              </a:rPr>
              <a:t>konqresi</a:t>
            </a:r>
            <a:r>
              <a:rPr lang="en-US" sz="1000" b="1" cap="all" dirty="0">
                <a:solidFill>
                  <a:schemeClr val="accent6">
                    <a:lumMod val="75000"/>
                  </a:schemeClr>
                </a:solidFill>
                <a:latin typeface="+mj-lt"/>
                <a:ea typeface="+mj-ea"/>
                <a:cs typeface="+mj-cs"/>
              </a:rPr>
              <a:t> </a:t>
            </a:r>
          </a:p>
          <a:p>
            <a:pPr algn="ctr"/>
            <a:r>
              <a:rPr lang="en-US" sz="1000" b="1" cap="all" dirty="0" err="1">
                <a:solidFill>
                  <a:schemeClr val="accent6">
                    <a:lumMod val="75000"/>
                  </a:schemeClr>
                </a:solidFill>
                <a:latin typeface="+mj-lt"/>
                <a:ea typeface="+mj-ea"/>
                <a:cs typeface="+mj-cs"/>
              </a:rPr>
              <a:t>Dekabr</a:t>
            </a:r>
            <a:r>
              <a:rPr lang="en-US" sz="1000" b="1" cap="all" dirty="0">
                <a:solidFill>
                  <a:schemeClr val="accent6">
                    <a:lumMod val="75000"/>
                  </a:schemeClr>
                </a:solidFill>
                <a:latin typeface="+mj-lt"/>
                <a:ea typeface="+mj-ea"/>
                <a:cs typeface="+mj-cs"/>
              </a:rPr>
              <a:t> 10-11, 2022</a:t>
            </a:r>
          </a:p>
        </p:txBody>
      </p:sp>
    </p:spTree>
    <p:extLst>
      <p:ext uri="{BB962C8B-B14F-4D97-AF65-F5344CB8AC3E}">
        <p14:creationId xmlns:p14="http://schemas.microsoft.com/office/powerpoint/2010/main" val="2028854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3366" y="816388"/>
            <a:ext cx="10515600" cy="668028"/>
          </a:xfrm>
        </p:spPr>
        <p:txBody>
          <a:bodyPr>
            <a:normAutofit/>
          </a:bodyPr>
          <a:lstStyle/>
          <a:p>
            <a:pPr algn="ctr"/>
            <a:r>
              <a:rPr lang="az-Latn-AZ" sz="2800" b="1" dirty="0">
                <a:solidFill>
                  <a:schemeClr val="accent2"/>
                </a:solidFill>
                <a:ea typeface="+mn-ea"/>
                <a:cs typeface="Arial" pitchFamily="34" charset="0"/>
              </a:rPr>
              <a:t>GİRİŞ</a:t>
            </a:r>
            <a:endParaRPr lang="ru-RU" sz="2800" b="1" dirty="0">
              <a:solidFill>
                <a:schemeClr val="accent2"/>
              </a:solidFill>
              <a:ea typeface="+mn-ea"/>
              <a:cs typeface="Arial" pitchFamily="34" charset="0"/>
            </a:endParaRPr>
          </a:p>
        </p:txBody>
      </p:sp>
      <p:sp>
        <p:nvSpPr>
          <p:cNvPr id="5" name="Объект 2"/>
          <p:cNvSpPr>
            <a:spLocks noGrp="1"/>
          </p:cNvSpPr>
          <p:nvPr>
            <p:ph idx="1"/>
          </p:nvPr>
        </p:nvSpPr>
        <p:spPr>
          <a:xfrm>
            <a:off x="853366" y="1692761"/>
            <a:ext cx="10515600" cy="3573720"/>
          </a:xfrm>
        </p:spPr>
        <p:txBody>
          <a:bodyPr>
            <a:normAutofit/>
          </a:bodyPr>
          <a:lstStyle/>
          <a:p>
            <a:pPr lvl="0" algn="just">
              <a:lnSpc>
                <a:spcPct val="100000"/>
              </a:lnSpc>
            </a:pPr>
            <a:r>
              <a:rPr lang="en-US" sz="2400" b="1" dirty="0" err="1">
                <a:solidFill>
                  <a:schemeClr val="tx2">
                    <a:lumMod val="75000"/>
                  </a:schemeClr>
                </a:solidFill>
                <a:latin typeface="+mj-lt"/>
                <a:cs typeface="Arial" pitchFamily="34" charset="0"/>
              </a:rPr>
              <a:t>Ürək-damar</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xəstəliyi</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hər</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il</a:t>
            </a:r>
            <a:r>
              <a:rPr lang="en-US" sz="2400" b="1" dirty="0">
                <a:solidFill>
                  <a:schemeClr val="tx2">
                    <a:lumMod val="75000"/>
                  </a:schemeClr>
                </a:solidFill>
                <a:latin typeface="+mj-lt"/>
                <a:cs typeface="Arial" pitchFamily="34" charset="0"/>
              </a:rPr>
              <a:t> 18,5 </a:t>
            </a:r>
            <a:r>
              <a:rPr lang="en-US" sz="2400" b="1" dirty="0" err="1">
                <a:solidFill>
                  <a:schemeClr val="tx2">
                    <a:lumMod val="75000"/>
                  </a:schemeClr>
                </a:solidFill>
                <a:latin typeface="+mj-lt"/>
                <a:cs typeface="Arial" pitchFamily="34" charset="0"/>
              </a:rPr>
              <a:t>milyondan</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çox</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insanın</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ölümünə</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səbəb</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olur</a:t>
            </a:r>
            <a:r>
              <a:rPr lang="en-US" sz="2400" b="1" dirty="0">
                <a:solidFill>
                  <a:schemeClr val="tx2">
                    <a:lumMod val="75000"/>
                  </a:schemeClr>
                </a:solidFill>
                <a:latin typeface="+mj-lt"/>
                <a:cs typeface="Arial" pitchFamily="34" charset="0"/>
              </a:rPr>
              <a:t>. </a:t>
            </a:r>
          </a:p>
          <a:p>
            <a:pPr lvl="0" algn="just">
              <a:lnSpc>
                <a:spcPct val="100000"/>
              </a:lnSpc>
            </a:pPr>
            <a:r>
              <a:rPr lang="az-Latn-AZ" sz="2400" b="1" dirty="0">
                <a:solidFill>
                  <a:schemeClr val="tx2">
                    <a:lumMod val="75000"/>
                  </a:schemeClr>
                </a:solidFill>
                <a:latin typeface="+mj-lt"/>
                <a:cs typeface="Arial" pitchFamily="34" charset="0"/>
              </a:rPr>
              <a:t>R</a:t>
            </a:r>
            <a:r>
              <a:rPr lang="en-US" sz="2400" b="1" dirty="0" err="1">
                <a:solidFill>
                  <a:schemeClr val="tx2">
                    <a:lumMod val="75000"/>
                  </a:schemeClr>
                </a:solidFill>
                <a:latin typeface="+mj-lt"/>
                <a:cs typeface="Arial" pitchFamily="34" charset="0"/>
              </a:rPr>
              <a:t>isk</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amill</a:t>
            </a:r>
            <a:r>
              <a:rPr lang="az-Latn-AZ" sz="2400" b="1" dirty="0">
                <a:solidFill>
                  <a:schemeClr val="tx2">
                    <a:lumMod val="75000"/>
                  </a:schemeClr>
                </a:solidFill>
                <a:latin typeface="+mj-lt"/>
                <a:cs typeface="Arial" pitchFamily="34" charset="0"/>
              </a:rPr>
              <a:t>ərinin</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aradan</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qaldırılması</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ilə</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ürək-damar</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xəstəliklərinin</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əksəriyyətinin</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qarşısı</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alına</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bilər</a:t>
            </a:r>
            <a:r>
              <a:rPr lang="en-US" sz="2400" b="1" dirty="0">
                <a:solidFill>
                  <a:schemeClr val="tx2">
                    <a:lumMod val="75000"/>
                  </a:schemeClr>
                </a:solidFill>
                <a:latin typeface="+mj-lt"/>
                <a:cs typeface="Arial" pitchFamily="34" charset="0"/>
              </a:rPr>
              <a:t>. </a:t>
            </a:r>
            <a:endParaRPr lang="ru-RU" sz="2400" b="1" dirty="0">
              <a:solidFill>
                <a:schemeClr val="tx2">
                  <a:lumMod val="75000"/>
                </a:schemeClr>
              </a:solidFill>
              <a:latin typeface="+mj-lt"/>
              <a:cs typeface="Arial" pitchFamily="34" charset="0"/>
            </a:endParaRPr>
          </a:p>
          <a:p>
            <a:pPr lvl="0" algn="just">
              <a:lnSpc>
                <a:spcPct val="100000"/>
              </a:lnSpc>
            </a:pPr>
            <a:r>
              <a:rPr lang="az-Latn-AZ" sz="2400" b="1" dirty="0">
                <a:solidFill>
                  <a:schemeClr val="tx2">
                    <a:lumMod val="75000"/>
                  </a:schemeClr>
                </a:solidFill>
                <a:latin typeface="+mj-lt"/>
                <a:cs typeface="Arial" pitchFamily="34" charset="0"/>
              </a:rPr>
              <a:t>Müvafiq</a:t>
            </a:r>
            <a:r>
              <a:rPr lang="en-US" sz="2400" b="1" dirty="0">
                <a:solidFill>
                  <a:schemeClr val="tx2">
                    <a:lumMod val="75000"/>
                  </a:schemeClr>
                </a:solidFill>
                <a:latin typeface="+mj-lt"/>
                <a:cs typeface="Arial" pitchFamily="34" charset="0"/>
              </a:rPr>
              <a:t> </a:t>
            </a:r>
            <a:r>
              <a:rPr lang="az-Latn-AZ" sz="2400" b="1" dirty="0">
                <a:solidFill>
                  <a:schemeClr val="tx2">
                    <a:lumMod val="75000"/>
                  </a:schemeClr>
                </a:solidFill>
                <a:latin typeface="+mj-lt"/>
                <a:cs typeface="Arial" pitchFamily="34" charset="0"/>
              </a:rPr>
              <a:t>tədbirlərin görülməsi </a:t>
            </a:r>
            <a:r>
              <a:rPr lang="en-US" sz="2400" b="1" dirty="0" err="1">
                <a:solidFill>
                  <a:schemeClr val="tx2">
                    <a:lumMod val="75000"/>
                  </a:schemeClr>
                </a:solidFill>
                <a:latin typeface="+mj-lt"/>
                <a:cs typeface="Arial" pitchFamily="34" charset="0"/>
              </a:rPr>
              <a:t>üçün</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ürək-damar</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xəstəliklərini</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mümkün</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qədər</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tez</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aşkar</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etmək</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vacibdir</a:t>
            </a:r>
            <a:r>
              <a:rPr lang="en-US" sz="2400" b="1" dirty="0">
                <a:solidFill>
                  <a:schemeClr val="tx2">
                    <a:lumMod val="75000"/>
                  </a:schemeClr>
                </a:solidFill>
                <a:latin typeface="+mj-lt"/>
                <a:cs typeface="Arial" pitchFamily="34" charset="0"/>
              </a:rPr>
              <a:t>.</a:t>
            </a:r>
          </a:p>
          <a:p>
            <a:pPr lvl="0" algn="just">
              <a:lnSpc>
                <a:spcPct val="100000"/>
              </a:lnSpc>
            </a:pPr>
            <a:r>
              <a:rPr lang="en-US" sz="2400" b="1" dirty="0" err="1">
                <a:solidFill>
                  <a:schemeClr val="tx2">
                    <a:lumMod val="75000"/>
                  </a:schemeClr>
                </a:solidFill>
                <a:latin typeface="+mj-lt"/>
                <a:cs typeface="Arial" pitchFamily="34" charset="0"/>
              </a:rPr>
              <a:t>Təsdq</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olunmuş</a:t>
            </a:r>
            <a:r>
              <a:rPr lang="en-US" sz="2400" b="1" dirty="0">
                <a:solidFill>
                  <a:schemeClr val="tx2">
                    <a:lumMod val="75000"/>
                  </a:schemeClr>
                </a:solidFill>
                <a:latin typeface="+mj-lt"/>
                <a:cs typeface="Arial" pitchFamily="34" charset="0"/>
              </a:rPr>
              <a:t> ÜDX-li </a:t>
            </a:r>
            <a:r>
              <a:rPr lang="en-US" sz="2400" b="1" dirty="0" err="1">
                <a:solidFill>
                  <a:schemeClr val="tx2">
                    <a:lumMod val="75000"/>
                  </a:schemeClr>
                </a:solidFill>
                <a:latin typeface="+mj-lt"/>
                <a:cs typeface="Arial" pitchFamily="34" charset="0"/>
              </a:rPr>
              <a:t>pasiyentlərin</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həyat</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keyfiyyətinin</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yaxşılaşması</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ölüm</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göstəricinin</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azalması</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üçün</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bu</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xəstəliklərin</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adekvat</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idarəolunması</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mühüm</a:t>
            </a:r>
            <a:r>
              <a:rPr lang="en-US" sz="2400" b="1" dirty="0">
                <a:solidFill>
                  <a:schemeClr val="tx2">
                    <a:lumMod val="75000"/>
                  </a:schemeClr>
                </a:solidFill>
                <a:latin typeface="+mj-lt"/>
                <a:cs typeface="Arial" pitchFamily="34" charset="0"/>
              </a:rPr>
              <a:t> </a:t>
            </a:r>
            <a:r>
              <a:rPr lang="en-US" sz="2400" b="1" dirty="0" err="1">
                <a:solidFill>
                  <a:schemeClr val="tx2">
                    <a:lumMod val="75000"/>
                  </a:schemeClr>
                </a:solidFill>
                <a:latin typeface="+mj-lt"/>
                <a:cs typeface="Arial" pitchFamily="34" charset="0"/>
              </a:rPr>
              <a:t>şərtdir</a:t>
            </a:r>
            <a:r>
              <a:rPr lang="en-US" sz="2400" b="1" dirty="0">
                <a:solidFill>
                  <a:schemeClr val="tx2">
                    <a:lumMod val="75000"/>
                  </a:schemeClr>
                </a:solidFill>
                <a:latin typeface="+mj-lt"/>
                <a:cs typeface="Arial" pitchFamily="34" charset="0"/>
              </a:rPr>
              <a:t>.</a:t>
            </a:r>
            <a:endParaRPr lang="ru-RU" sz="2400" b="1" dirty="0">
              <a:solidFill>
                <a:schemeClr val="tx2">
                  <a:lumMod val="75000"/>
                </a:schemeClr>
              </a:solidFill>
              <a:latin typeface="+mj-lt"/>
              <a:cs typeface="Arial" pitchFamily="34" charset="0"/>
            </a:endParaRPr>
          </a:p>
        </p:txBody>
      </p:sp>
      <p:pic>
        <p:nvPicPr>
          <p:cNvPr id="6" name="Рисунок 5"/>
          <p:cNvPicPr/>
          <p:nvPr/>
        </p:nvPicPr>
        <p:blipFill>
          <a:blip r:embed="rId2"/>
          <a:stretch>
            <a:fillRect/>
          </a:stretch>
        </p:blipFill>
        <p:spPr>
          <a:xfrm>
            <a:off x="1082924" y="5350546"/>
            <a:ext cx="1762125" cy="542925"/>
          </a:xfrm>
          <a:prstGeom prst="rect">
            <a:avLst/>
          </a:prstGeom>
        </p:spPr>
      </p:pic>
      <p:pic>
        <p:nvPicPr>
          <p:cNvPr id="7" name="Рисунок 6"/>
          <p:cNvPicPr/>
          <p:nvPr/>
        </p:nvPicPr>
        <p:blipFill>
          <a:blip r:embed="rId3"/>
          <a:stretch>
            <a:fillRect/>
          </a:stretch>
        </p:blipFill>
        <p:spPr>
          <a:xfrm>
            <a:off x="3385070" y="5350546"/>
            <a:ext cx="1868706" cy="592745"/>
          </a:xfrm>
          <a:prstGeom prst="rect">
            <a:avLst/>
          </a:prstGeom>
        </p:spPr>
      </p:pic>
      <p:sp>
        <p:nvSpPr>
          <p:cNvPr id="8" name="Subtitle 2">
            <a:extLst>
              <a:ext uri="{FF2B5EF4-FFF2-40B4-BE49-F238E27FC236}">
                <a16:creationId xmlns:a16="http://schemas.microsoft.com/office/drawing/2014/main" id="{7147B820-C13B-1C44-B7FE-4BEEEB83E0D0}"/>
              </a:ext>
            </a:extLst>
          </p:cNvPr>
          <p:cNvSpPr txBox="1">
            <a:spLocks/>
          </p:cNvSpPr>
          <p:nvPr/>
        </p:nvSpPr>
        <p:spPr>
          <a:xfrm>
            <a:off x="1668976" y="6271936"/>
            <a:ext cx="8884380" cy="5860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pPr algn="ctr"/>
            <a:r>
              <a:rPr lang="en-US" sz="1100" b="1" cap="all" dirty="0">
                <a:solidFill>
                  <a:schemeClr val="accent6">
                    <a:lumMod val="75000"/>
                  </a:schemeClr>
                </a:solidFill>
                <a:latin typeface="+mj-lt"/>
                <a:ea typeface="+mj-ea"/>
                <a:cs typeface="+mj-cs"/>
              </a:rPr>
              <a:t>National congress of </a:t>
            </a:r>
            <a:r>
              <a:rPr lang="en-US" sz="1100" b="1" cap="all" dirty="0" err="1">
                <a:solidFill>
                  <a:schemeClr val="accent6">
                    <a:lumMod val="75000"/>
                  </a:schemeClr>
                </a:solidFill>
                <a:latin typeface="+mj-lt"/>
                <a:ea typeface="+mj-ea"/>
                <a:cs typeface="+mj-cs"/>
              </a:rPr>
              <a:t>Asc</a:t>
            </a:r>
            <a:r>
              <a:rPr lang="en-US" sz="1100" b="1" cap="all" dirty="0">
                <a:solidFill>
                  <a:schemeClr val="accent6">
                    <a:lumMod val="75000"/>
                  </a:schemeClr>
                </a:solidFill>
                <a:latin typeface="+mj-lt"/>
                <a:ea typeface="+mj-ea"/>
                <a:cs typeface="+mj-cs"/>
              </a:rPr>
              <a:t> - AKC-</a:t>
            </a:r>
            <a:r>
              <a:rPr lang="en-US" sz="1100" b="1" cap="all" dirty="0" err="1">
                <a:solidFill>
                  <a:schemeClr val="accent6">
                    <a:lumMod val="75000"/>
                  </a:schemeClr>
                </a:solidFill>
                <a:latin typeface="+mj-lt"/>
                <a:ea typeface="+mj-ea"/>
                <a:cs typeface="+mj-cs"/>
              </a:rPr>
              <a:t>nin</a:t>
            </a:r>
            <a:r>
              <a:rPr lang="en-US" sz="1100" b="1" cap="all" dirty="0">
                <a:solidFill>
                  <a:schemeClr val="accent6">
                    <a:lumMod val="75000"/>
                  </a:schemeClr>
                </a:solidFill>
                <a:latin typeface="+mj-lt"/>
                <a:ea typeface="+mj-ea"/>
                <a:cs typeface="+mj-cs"/>
              </a:rPr>
              <a:t> </a:t>
            </a:r>
            <a:r>
              <a:rPr lang="en-US" sz="1100" b="1" cap="all" dirty="0" err="1">
                <a:solidFill>
                  <a:schemeClr val="accent6">
                    <a:lumMod val="75000"/>
                  </a:schemeClr>
                </a:solidFill>
                <a:latin typeface="+mj-lt"/>
                <a:ea typeface="+mj-ea"/>
                <a:cs typeface="+mj-cs"/>
              </a:rPr>
              <a:t>milli</a:t>
            </a:r>
            <a:r>
              <a:rPr lang="en-US" sz="1100" b="1" cap="all" dirty="0">
                <a:solidFill>
                  <a:schemeClr val="accent6">
                    <a:lumMod val="75000"/>
                  </a:schemeClr>
                </a:solidFill>
                <a:latin typeface="+mj-lt"/>
                <a:ea typeface="+mj-ea"/>
                <a:cs typeface="+mj-cs"/>
              </a:rPr>
              <a:t> </a:t>
            </a:r>
            <a:r>
              <a:rPr lang="en-US" sz="1100" b="1" cap="all" dirty="0" err="1">
                <a:solidFill>
                  <a:schemeClr val="accent6">
                    <a:lumMod val="75000"/>
                  </a:schemeClr>
                </a:solidFill>
                <a:latin typeface="+mj-lt"/>
                <a:ea typeface="+mj-ea"/>
                <a:cs typeface="+mj-cs"/>
              </a:rPr>
              <a:t>konqresi</a:t>
            </a:r>
            <a:r>
              <a:rPr lang="en-US" sz="1100" b="1" cap="all" dirty="0">
                <a:solidFill>
                  <a:schemeClr val="accent6">
                    <a:lumMod val="75000"/>
                  </a:schemeClr>
                </a:solidFill>
                <a:latin typeface="+mj-lt"/>
                <a:ea typeface="+mj-ea"/>
                <a:cs typeface="+mj-cs"/>
              </a:rPr>
              <a:t> </a:t>
            </a:r>
          </a:p>
          <a:p>
            <a:pPr algn="ctr"/>
            <a:r>
              <a:rPr lang="en-US" sz="1100" b="1" cap="all" dirty="0" err="1">
                <a:solidFill>
                  <a:schemeClr val="accent6">
                    <a:lumMod val="75000"/>
                  </a:schemeClr>
                </a:solidFill>
                <a:latin typeface="+mj-lt"/>
                <a:ea typeface="+mj-ea"/>
                <a:cs typeface="+mj-cs"/>
              </a:rPr>
              <a:t>Dekabr</a:t>
            </a:r>
            <a:r>
              <a:rPr lang="en-US" sz="1100" b="1" cap="all" dirty="0">
                <a:solidFill>
                  <a:schemeClr val="accent6">
                    <a:lumMod val="75000"/>
                  </a:schemeClr>
                </a:solidFill>
                <a:latin typeface="+mj-lt"/>
                <a:ea typeface="+mj-ea"/>
                <a:cs typeface="+mj-cs"/>
              </a:rPr>
              <a:t> 10-11, 2022</a:t>
            </a:r>
          </a:p>
        </p:txBody>
      </p:sp>
    </p:spTree>
    <p:extLst>
      <p:ext uri="{BB962C8B-B14F-4D97-AF65-F5344CB8AC3E}">
        <p14:creationId xmlns:p14="http://schemas.microsoft.com/office/powerpoint/2010/main" val="1404393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3949" y="1736203"/>
            <a:ext cx="5385872" cy="3233447"/>
          </a:xfrm>
        </p:spPr>
        <p:txBody>
          <a:bodyPr>
            <a:normAutofit/>
          </a:bodyPr>
          <a:lstStyle/>
          <a:p>
            <a:pPr algn="ctr"/>
            <a:r>
              <a:rPr lang="en-US" sz="2400" b="1" dirty="0">
                <a:latin typeface="+mn-lt"/>
                <a:ea typeface="+mn-ea"/>
                <a:cs typeface="+mn-cs"/>
              </a:rPr>
              <a:t>PRADO INCADO </a:t>
            </a:r>
            <a:r>
              <a:rPr lang="az-Latn-AZ" sz="2400" b="1" cap="none" dirty="0">
                <a:latin typeface="+mn-lt"/>
                <a:ea typeface="+mn-ea"/>
                <a:cs typeface="+mn-cs"/>
              </a:rPr>
              <a:t>layihəsi  </a:t>
            </a:r>
            <a:br>
              <a:rPr lang="ru-RU" sz="2400" b="1" dirty="0">
                <a:latin typeface="+mn-lt"/>
              </a:rPr>
            </a:br>
            <a:r>
              <a:rPr lang="az-Latn-AZ" sz="2400" b="1" dirty="0">
                <a:latin typeface="+mn-lt"/>
              </a:rPr>
              <a:t>XÜÇ –</a:t>
            </a:r>
            <a:r>
              <a:rPr lang="az-Latn-AZ" sz="2400" b="1" cap="none" dirty="0">
                <a:latin typeface="+mn-lt"/>
              </a:rPr>
              <a:t>lü xəstələrin evdə monitorlanması </a:t>
            </a:r>
            <a:br>
              <a:rPr lang="az-Latn-AZ" sz="2400" b="1" cap="none" dirty="0">
                <a:latin typeface="+mn-lt"/>
              </a:rPr>
            </a:br>
            <a:r>
              <a:rPr lang="az-Latn-AZ" sz="2400" b="1" i="1" dirty="0">
                <a:latin typeface="+mn-lt"/>
              </a:rPr>
              <a:t>machine learning </a:t>
            </a:r>
            <a:r>
              <a:rPr lang="az-Latn-AZ" sz="2400" b="1" cap="none" dirty="0">
                <a:latin typeface="+mn-lt"/>
              </a:rPr>
              <a:t>vasitəsilə diaqnozun dəqiqləşdirilməsi və patoloji dəyişikliklərin tez aşkar olunması </a:t>
            </a:r>
            <a:endParaRPr lang="ru-RU" sz="900" b="1" dirty="0">
              <a:latin typeface="+mn-lt"/>
            </a:endParaRPr>
          </a:p>
        </p:txBody>
      </p:sp>
      <p:pic>
        <p:nvPicPr>
          <p:cNvPr id="14338" name="Picture 2" descr="https://www.intechopen.com/media/chapter/62968/media/F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092" y="420781"/>
            <a:ext cx="56197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130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9389" y="156848"/>
            <a:ext cx="10058400" cy="1609344"/>
          </a:xfrm>
        </p:spPr>
        <p:txBody>
          <a:bodyPr>
            <a:noAutofit/>
          </a:bodyPr>
          <a:lstStyle/>
          <a:p>
            <a:pPr algn="ctr"/>
            <a:r>
              <a:rPr lang="en-US" sz="2400" b="1" dirty="0">
                <a:solidFill>
                  <a:schemeClr val="accent1">
                    <a:lumMod val="75000"/>
                  </a:schemeClr>
                </a:solidFill>
              </a:rPr>
              <a:t>Virtual </a:t>
            </a:r>
            <a:r>
              <a:rPr lang="az-Latn-AZ" sz="2400" b="1" dirty="0">
                <a:solidFill>
                  <a:schemeClr val="accent1">
                    <a:lumMod val="75000"/>
                  </a:schemeClr>
                </a:solidFill>
              </a:rPr>
              <a:t>Yardım </a:t>
            </a:r>
            <a:r>
              <a:rPr lang="en-US" sz="2400" b="1" dirty="0" err="1">
                <a:solidFill>
                  <a:schemeClr val="accent1">
                    <a:lumMod val="75000"/>
                  </a:schemeClr>
                </a:solidFill>
              </a:rPr>
              <a:t>Stansiyaları</a:t>
            </a:r>
            <a:r>
              <a:rPr lang="en-US" sz="2400" b="1" dirty="0">
                <a:solidFill>
                  <a:schemeClr val="accent1">
                    <a:lumMod val="75000"/>
                  </a:schemeClr>
                </a:solidFill>
              </a:rPr>
              <a:t> </a:t>
            </a:r>
            <a:br>
              <a:rPr lang="az-Latn-AZ" sz="2400" b="1" dirty="0"/>
            </a:br>
            <a:r>
              <a:rPr lang="en-US" sz="2400" b="1" dirty="0"/>
              <a:t>ABŞ </a:t>
            </a:r>
            <a:r>
              <a:rPr lang="en-US" sz="2400" b="1" cap="none" dirty="0" err="1"/>
              <a:t>Veteranların</a:t>
            </a:r>
            <a:r>
              <a:rPr lang="en-US" sz="2400" b="1" cap="none" dirty="0"/>
              <a:t> </a:t>
            </a:r>
            <a:r>
              <a:rPr lang="en-US" sz="2400" b="1" cap="none" dirty="0" err="1"/>
              <a:t>işləri</a:t>
            </a:r>
            <a:r>
              <a:rPr lang="en-US" sz="2400" b="1" cap="none" dirty="0"/>
              <a:t> </a:t>
            </a:r>
            <a:r>
              <a:rPr lang="en-US" sz="2400" b="1" cap="none" dirty="0" err="1"/>
              <a:t>departamentinin</a:t>
            </a:r>
            <a:r>
              <a:rPr lang="en-US" sz="2400" b="1" cap="none" dirty="0"/>
              <a:t> </a:t>
            </a:r>
            <a:r>
              <a:rPr lang="en-US" sz="2400" b="1" cap="none" dirty="0" err="1"/>
              <a:t>telesağlamlıq</a:t>
            </a:r>
            <a:r>
              <a:rPr lang="en-US" sz="2400" b="1" cap="none" dirty="0"/>
              <a:t> </a:t>
            </a:r>
            <a:r>
              <a:rPr lang="en-US" sz="2400" b="1" cap="none" dirty="0" err="1"/>
              <a:t>proqramı</a:t>
            </a:r>
            <a:r>
              <a:rPr lang="en-US" sz="2400" b="1" cap="none" dirty="0"/>
              <a:t> </a:t>
            </a:r>
            <a:r>
              <a:rPr lang="en-US" sz="2400" b="1" cap="none" dirty="0" err="1"/>
              <a:t>uzaq</a:t>
            </a:r>
            <a:r>
              <a:rPr lang="en-US" sz="2400" b="1" cap="none" dirty="0"/>
              <a:t> </a:t>
            </a:r>
            <a:r>
              <a:rPr lang="en-US" sz="2400" b="1" cap="none" dirty="0" err="1"/>
              <a:t>bölgələrdə</a:t>
            </a:r>
            <a:r>
              <a:rPr lang="en-US" sz="2400" b="1" cap="none" dirty="0"/>
              <a:t> </a:t>
            </a:r>
            <a:r>
              <a:rPr lang="en-US" sz="2400" b="1" cap="none" dirty="0" err="1"/>
              <a:t>yaşayan</a:t>
            </a:r>
            <a:r>
              <a:rPr lang="en-US" sz="2400" b="1" cap="none" dirty="0"/>
              <a:t> </a:t>
            </a:r>
            <a:r>
              <a:rPr lang="en-US" sz="2400" b="1" cap="none" dirty="0" err="1"/>
              <a:t>və</a:t>
            </a:r>
            <a:r>
              <a:rPr lang="en-US" sz="2400" b="1" cap="none" dirty="0"/>
              <a:t> </a:t>
            </a:r>
            <a:r>
              <a:rPr lang="az-Latn-AZ" sz="2400" b="1" cap="none" dirty="0"/>
              <a:t>xronik xəstəlikləri olan </a:t>
            </a:r>
            <a:r>
              <a:rPr lang="en-US" sz="2400" b="1" cap="none" dirty="0"/>
              <a:t> 9 </a:t>
            </a:r>
            <a:r>
              <a:rPr lang="en-US" sz="2400" b="1" cap="none" dirty="0" err="1"/>
              <a:t>milyona</a:t>
            </a:r>
            <a:r>
              <a:rPr lang="en-US" sz="2400" b="1" cap="none" dirty="0"/>
              <a:t> </a:t>
            </a:r>
            <a:r>
              <a:rPr lang="en-US" sz="2400" b="1" cap="none" dirty="0" err="1"/>
              <a:t>yaxın</a:t>
            </a:r>
            <a:r>
              <a:rPr lang="en-US" sz="2400" b="1" cap="none" dirty="0"/>
              <a:t> </a:t>
            </a:r>
            <a:r>
              <a:rPr lang="en-US" sz="2400" b="1" cap="none" dirty="0" err="1"/>
              <a:t>veterana</a:t>
            </a:r>
            <a:r>
              <a:rPr lang="en-US" sz="2400" b="1" cap="none" dirty="0"/>
              <a:t> </a:t>
            </a:r>
            <a:r>
              <a:rPr lang="en-US" sz="2400" b="1" cap="none" dirty="0" err="1"/>
              <a:t>distansion</a:t>
            </a:r>
            <a:r>
              <a:rPr lang="en-US" sz="2400" b="1" cap="none" dirty="0"/>
              <a:t> </a:t>
            </a:r>
            <a:r>
              <a:rPr lang="en-US" sz="2400" b="1" cap="none" dirty="0" err="1"/>
              <a:t>səhiyyə</a:t>
            </a:r>
            <a:r>
              <a:rPr lang="en-US" sz="2400" b="1" cap="none" dirty="0"/>
              <a:t> </a:t>
            </a:r>
            <a:r>
              <a:rPr lang="en-US" sz="2400" b="1" cap="none" dirty="0" err="1"/>
              <a:t>xidmətləri</a:t>
            </a:r>
            <a:r>
              <a:rPr lang="en-US" sz="2400" b="1" cap="none" dirty="0"/>
              <a:t> </a:t>
            </a:r>
            <a:r>
              <a:rPr lang="en-US" sz="2400" b="1" cap="none" dirty="0" err="1"/>
              <a:t>göstərir</a:t>
            </a:r>
            <a:r>
              <a:rPr lang="az-Latn-AZ" sz="2400" b="1" cap="none" dirty="0"/>
              <a:t> </a:t>
            </a:r>
            <a:endParaRPr lang="ru-RU" sz="2400" b="1" dirty="0"/>
          </a:p>
        </p:txBody>
      </p:sp>
      <p:pic>
        <p:nvPicPr>
          <p:cNvPr id="1026" name="Picture 2" descr="Virtual care station waiting r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117" y="2034562"/>
            <a:ext cx="6858000" cy="3769472"/>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F4651A42-7C98-FA4E-A8EB-E4F7AFC33CAC}"/>
              </a:ext>
            </a:extLst>
          </p:cNvPr>
          <p:cNvSpPr txBox="1">
            <a:spLocks/>
          </p:cNvSpPr>
          <p:nvPr/>
        </p:nvSpPr>
        <p:spPr>
          <a:xfrm>
            <a:off x="1471927" y="6271936"/>
            <a:ext cx="8884380" cy="5860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pPr algn="ctr"/>
            <a:r>
              <a:rPr lang="en-US" sz="1000" b="1" cap="all" dirty="0">
                <a:solidFill>
                  <a:schemeClr val="accent6">
                    <a:lumMod val="75000"/>
                  </a:schemeClr>
                </a:solidFill>
                <a:latin typeface="+mj-lt"/>
                <a:ea typeface="+mj-ea"/>
                <a:cs typeface="+mj-cs"/>
              </a:rPr>
              <a:t>National congress of </a:t>
            </a:r>
            <a:r>
              <a:rPr lang="en-US" sz="1000" b="1" cap="all" dirty="0" err="1">
                <a:solidFill>
                  <a:schemeClr val="accent6">
                    <a:lumMod val="75000"/>
                  </a:schemeClr>
                </a:solidFill>
                <a:latin typeface="+mj-lt"/>
                <a:ea typeface="+mj-ea"/>
                <a:cs typeface="+mj-cs"/>
              </a:rPr>
              <a:t>Asc</a:t>
            </a:r>
            <a:r>
              <a:rPr lang="en-US" sz="1000" b="1" cap="all" dirty="0">
                <a:solidFill>
                  <a:schemeClr val="accent6">
                    <a:lumMod val="75000"/>
                  </a:schemeClr>
                </a:solidFill>
                <a:latin typeface="+mj-lt"/>
                <a:ea typeface="+mj-ea"/>
                <a:cs typeface="+mj-cs"/>
              </a:rPr>
              <a:t> - AKC-</a:t>
            </a:r>
            <a:r>
              <a:rPr lang="en-US" sz="1000" b="1" cap="all" dirty="0" err="1">
                <a:solidFill>
                  <a:schemeClr val="accent6">
                    <a:lumMod val="75000"/>
                  </a:schemeClr>
                </a:solidFill>
                <a:latin typeface="+mj-lt"/>
                <a:ea typeface="+mj-ea"/>
                <a:cs typeface="+mj-cs"/>
              </a:rPr>
              <a:t>nin</a:t>
            </a:r>
            <a:r>
              <a:rPr lang="en-US" sz="1000" b="1" cap="all" dirty="0">
                <a:solidFill>
                  <a:schemeClr val="accent6">
                    <a:lumMod val="75000"/>
                  </a:schemeClr>
                </a:solidFill>
                <a:latin typeface="+mj-lt"/>
                <a:ea typeface="+mj-ea"/>
                <a:cs typeface="+mj-cs"/>
              </a:rPr>
              <a:t> </a:t>
            </a:r>
            <a:r>
              <a:rPr lang="en-US" sz="1000" b="1" cap="all" dirty="0" err="1">
                <a:solidFill>
                  <a:schemeClr val="accent6">
                    <a:lumMod val="75000"/>
                  </a:schemeClr>
                </a:solidFill>
                <a:latin typeface="+mj-lt"/>
                <a:ea typeface="+mj-ea"/>
                <a:cs typeface="+mj-cs"/>
              </a:rPr>
              <a:t>milli</a:t>
            </a:r>
            <a:r>
              <a:rPr lang="en-US" sz="1000" b="1" cap="all" dirty="0">
                <a:solidFill>
                  <a:schemeClr val="accent6">
                    <a:lumMod val="75000"/>
                  </a:schemeClr>
                </a:solidFill>
                <a:latin typeface="+mj-lt"/>
                <a:ea typeface="+mj-ea"/>
                <a:cs typeface="+mj-cs"/>
              </a:rPr>
              <a:t> </a:t>
            </a:r>
            <a:r>
              <a:rPr lang="en-US" sz="1000" b="1" cap="all" dirty="0" err="1">
                <a:solidFill>
                  <a:schemeClr val="accent6">
                    <a:lumMod val="75000"/>
                  </a:schemeClr>
                </a:solidFill>
                <a:latin typeface="+mj-lt"/>
                <a:ea typeface="+mj-ea"/>
                <a:cs typeface="+mj-cs"/>
              </a:rPr>
              <a:t>konqresi</a:t>
            </a:r>
            <a:r>
              <a:rPr lang="en-US" sz="1000" b="1" cap="all" dirty="0">
                <a:solidFill>
                  <a:schemeClr val="accent6">
                    <a:lumMod val="75000"/>
                  </a:schemeClr>
                </a:solidFill>
                <a:latin typeface="+mj-lt"/>
                <a:ea typeface="+mj-ea"/>
                <a:cs typeface="+mj-cs"/>
              </a:rPr>
              <a:t> </a:t>
            </a:r>
          </a:p>
          <a:p>
            <a:pPr algn="ctr"/>
            <a:r>
              <a:rPr lang="en-US" sz="1000" b="1" cap="all" dirty="0" err="1">
                <a:solidFill>
                  <a:schemeClr val="accent6">
                    <a:lumMod val="75000"/>
                  </a:schemeClr>
                </a:solidFill>
                <a:latin typeface="+mj-lt"/>
                <a:ea typeface="+mj-ea"/>
                <a:cs typeface="+mj-cs"/>
              </a:rPr>
              <a:t>Dekabr</a:t>
            </a:r>
            <a:r>
              <a:rPr lang="en-US" sz="1000" b="1" cap="all" dirty="0">
                <a:solidFill>
                  <a:schemeClr val="accent6">
                    <a:lumMod val="75000"/>
                  </a:schemeClr>
                </a:solidFill>
                <a:latin typeface="+mj-lt"/>
                <a:ea typeface="+mj-ea"/>
                <a:cs typeface="+mj-cs"/>
              </a:rPr>
              <a:t> 10-11, 2022</a:t>
            </a:r>
          </a:p>
        </p:txBody>
      </p:sp>
    </p:spTree>
    <p:extLst>
      <p:ext uri="{BB962C8B-B14F-4D97-AF65-F5344CB8AC3E}">
        <p14:creationId xmlns:p14="http://schemas.microsoft.com/office/powerpoint/2010/main" val="1196611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18924" y="785386"/>
            <a:ext cx="11554152" cy="5324535"/>
          </a:xfrm>
          <a:prstGeom prst="rect">
            <a:avLst/>
          </a:prstGeom>
        </p:spPr>
        <p:txBody>
          <a:bodyPr wrap="square">
            <a:spAutoFit/>
          </a:bodyPr>
          <a:lstStyle/>
          <a:p>
            <a:r>
              <a:rPr lang="en-US" sz="2000" b="1" i="0" dirty="0" err="1">
                <a:solidFill>
                  <a:srgbClr val="2E3246"/>
                </a:solidFill>
                <a:effectLst/>
              </a:rPr>
              <a:t>Nicotrax</a:t>
            </a:r>
            <a:r>
              <a:rPr lang="az-Latn-AZ" sz="2000" b="1" i="0" dirty="0">
                <a:solidFill>
                  <a:srgbClr val="2E3246"/>
                </a:solidFill>
                <a:effectLst/>
              </a:rPr>
              <a:t> (ABŞ) </a:t>
            </a:r>
            <a:r>
              <a:rPr lang="en-US" sz="2000" b="1" i="0" dirty="0">
                <a:solidFill>
                  <a:srgbClr val="2E3246"/>
                </a:solidFill>
                <a:effectLst/>
              </a:rPr>
              <a:t> </a:t>
            </a:r>
            <a:r>
              <a:rPr lang="en-US" sz="2000" dirty="0" err="1"/>
              <a:t>siqareti</a:t>
            </a:r>
            <a:r>
              <a:rPr lang="en-US" sz="2000" dirty="0"/>
              <a:t> </a:t>
            </a:r>
            <a:r>
              <a:rPr lang="az-Latn-AZ" sz="2000" dirty="0"/>
              <a:t>tərgitməyə </a:t>
            </a:r>
            <a:r>
              <a:rPr lang="en-US" sz="2000" dirty="0"/>
              <a:t> </a:t>
            </a:r>
            <a:r>
              <a:rPr lang="en-US" sz="2000" dirty="0" err="1"/>
              <a:t>kömək</a:t>
            </a:r>
            <a:r>
              <a:rPr lang="en-US" sz="2000" dirty="0"/>
              <a:t> </a:t>
            </a:r>
            <a:r>
              <a:rPr lang="en-US" sz="2000" dirty="0" err="1"/>
              <a:t>edən</a:t>
            </a:r>
            <a:r>
              <a:rPr lang="az-Latn-AZ" sz="2000" dirty="0"/>
              <a:t>, </a:t>
            </a:r>
            <a:r>
              <a:rPr lang="en-US" sz="2000" dirty="0" err="1"/>
              <a:t>yaxşı</a:t>
            </a:r>
            <a:r>
              <a:rPr lang="en-US" sz="2000" dirty="0"/>
              <a:t> </a:t>
            </a:r>
            <a:r>
              <a:rPr lang="en-US" sz="2000" dirty="0" err="1"/>
              <a:t>dizayn</a:t>
            </a:r>
            <a:r>
              <a:rPr lang="en-US" sz="2000" dirty="0"/>
              <a:t> </a:t>
            </a:r>
            <a:r>
              <a:rPr lang="en-US" sz="2000" dirty="0" err="1"/>
              <a:t>edilmiş</a:t>
            </a:r>
            <a:r>
              <a:rPr lang="en-US" sz="2000" dirty="0"/>
              <a:t> </a:t>
            </a:r>
            <a:r>
              <a:rPr lang="en-US" sz="2000" dirty="0" err="1"/>
              <a:t>proqramla</a:t>
            </a:r>
            <a:r>
              <a:rPr lang="en-US" sz="2000" dirty="0"/>
              <a:t> </a:t>
            </a:r>
            <a:r>
              <a:rPr lang="en-US" sz="2000" dirty="0" err="1"/>
              <a:t>birlikdə</a:t>
            </a:r>
            <a:r>
              <a:rPr lang="en-US" sz="2000" dirty="0"/>
              <a:t> </a:t>
            </a:r>
            <a:r>
              <a:rPr lang="en-US" sz="2000" dirty="0" err="1"/>
              <a:t>cib</a:t>
            </a:r>
            <a:r>
              <a:rPr lang="en-US" sz="2000" dirty="0"/>
              <a:t> </a:t>
            </a:r>
            <a:r>
              <a:rPr lang="en-US" sz="2000" dirty="0" err="1"/>
              <a:t>telefonuna</a:t>
            </a:r>
            <a:r>
              <a:rPr lang="en-US" sz="2000" dirty="0"/>
              <a:t> </a:t>
            </a:r>
            <a:r>
              <a:rPr lang="en-US" sz="2000" dirty="0" err="1"/>
              <a:t>qoşulan</a:t>
            </a:r>
            <a:r>
              <a:rPr lang="en-US" sz="2000" dirty="0"/>
              <a:t> </a:t>
            </a:r>
            <a:r>
              <a:rPr lang="en-US" sz="2000" dirty="0" err="1"/>
              <a:t>ağıllı</a:t>
            </a:r>
            <a:r>
              <a:rPr lang="en-US" sz="2000" dirty="0"/>
              <a:t> </a:t>
            </a:r>
            <a:r>
              <a:rPr lang="en-US" sz="2000" dirty="0" err="1"/>
              <a:t>siqaret</a:t>
            </a:r>
            <a:r>
              <a:rPr lang="en-US" sz="2000" dirty="0"/>
              <a:t> </a:t>
            </a:r>
            <a:r>
              <a:rPr lang="en-US" sz="2000" dirty="0" err="1"/>
              <a:t>qutusu</a:t>
            </a:r>
            <a:r>
              <a:rPr lang="en-US" sz="2000" dirty="0"/>
              <a:t>- </a:t>
            </a:r>
            <a:r>
              <a:rPr lang="en-US" sz="2000" dirty="0" err="1"/>
              <a:t>siqaret</a:t>
            </a:r>
            <a:r>
              <a:rPr lang="en-US" sz="2000" dirty="0"/>
              <a:t> </a:t>
            </a:r>
            <a:r>
              <a:rPr lang="en-US" sz="2000" dirty="0" err="1"/>
              <a:t>çəkdiyiniz</a:t>
            </a:r>
            <a:r>
              <a:rPr lang="en-US" sz="2000" dirty="0"/>
              <a:t> </a:t>
            </a:r>
            <a:r>
              <a:rPr lang="en-US" sz="2000" dirty="0" err="1"/>
              <a:t>yer</a:t>
            </a:r>
            <a:r>
              <a:rPr lang="en-US" sz="2000" dirty="0"/>
              <a:t>, </a:t>
            </a:r>
            <a:r>
              <a:rPr lang="en-US" sz="2000" dirty="0" err="1"/>
              <a:t>günün</a:t>
            </a:r>
            <a:r>
              <a:rPr lang="en-US" sz="2000" dirty="0"/>
              <a:t> </a:t>
            </a:r>
            <a:r>
              <a:rPr lang="en-US" sz="2000" dirty="0" err="1"/>
              <a:t>vaxtı</a:t>
            </a:r>
            <a:r>
              <a:rPr lang="en-US" sz="2000" dirty="0"/>
              <a:t> </a:t>
            </a:r>
            <a:r>
              <a:rPr lang="en-US" sz="2000" dirty="0" err="1"/>
              <a:t>və</a:t>
            </a:r>
            <a:r>
              <a:rPr lang="en-US" sz="2000" dirty="0"/>
              <a:t> </a:t>
            </a:r>
            <a:r>
              <a:rPr lang="en-US" sz="2000" dirty="0" err="1"/>
              <a:t>qida</a:t>
            </a:r>
            <a:r>
              <a:rPr lang="en-US" sz="2000" dirty="0"/>
              <a:t> </a:t>
            </a:r>
            <a:r>
              <a:rPr lang="en-US" sz="2000" dirty="0" err="1"/>
              <a:t>qəbulu</a:t>
            </a:r>
            <a:r>
              <a:rPr lang="en-US" sz="2000" dirty="0"/>
              <a:t> </a:t>
            </a:r>
            <a:r>
              <a:rPr lang="en-US" sz="2000" dirty="0" err="1"/>
              <a:t>daxil</a:t>
            </a:r>
            <a:r>
              <a:rPr lang="en-US" sz="2000" dirty="0"/>
              <a:t> </a:t>
            </a:r>
            <a:r>
              <a:rPr lang="en-US" sz="2000" dirty="0" err="1"/>
              <a:t>olmaqla</a:t>
            </a:r>
            <a:r>
              <a:rPr lang="en-US" sz="2000" dirty="0"/>
              <a:t>, </a:t>
            </a:r>
            <a:r>
              <a:rPr lang="en-US" sz="2000" dirty="0" err="1"/>
              <a:t>siqaret</a:t>
            </a:r>
            <a:r>
              <a:rPr lang="en-US" sz="2000" dirty="0"/>
              <a:t> </a:t>
            </a:r>
            <a:r>
              <a:rPr lang="en-US" sz="2000" dirty="0" err="1"/>
              <a:t>çəkmə</a:t>
            </a:r>
            <a:r>
              <a:rPr lang="en-US" sz="2000" dirty="0"/>
              <a:t> </a:t>
            </a:r>
            <a:r>
              <a:rPr lang="en-US" sz="2000" dirty="0" err="1"/>
              <a:t>davranışlarının</a:t>
            </a:r>
            <a:r>
              <a:rPr lang="en-US" sz="2000" dirty="0"/>
              <a:t> </a:t>
            </a:r>
            <a:r>
              <a:rPr lang="en-US" sz="2000" dirty="0" err="1"/>
              <a:t>bütün</a:t>
            </a:r>
            <a:r>
              <a:rPr lang="en-US" sz="2000" dirty="0"/>
              <a:t> </a:t>
            </a:r>
            <a:r>
              <a:rPr lang="en-US" sz="2000" dirty="0" err="1"/>
              <a:t>aspektlərinə</a:t>
            </a:r>
            <a:r>
              <a:rPr lang="en-US" sz="2000" dirty="0"/>
              <a:t> </a:t>
            </a:r>
            <a:r>
              <a:rPr lang="en-US" sz="2000" dirty="0" err="1"/>
              <a:t>nəzarət</a:t>
            </a:r>
            <a:r>
              <a:rPr lang="en-US" sz="2000" dirty="0"/>
              <a:t> </a:t>
            </a:r>
            <a:r>
              <a:rPr lang="en-US" sz="2000" dirty="0" err="1"/>
              <a:t>edir</a:t>
            </a:r>
            <a:r>
              <a:rPr lang="en-US" sz="2000" dirty="0"/>
              <a:t>. </a:t>
            </a:r>
            <a:r>
              <a:rPr lang="az-Latn-AZ" sz="2000" dirty="0"/>
              <a:t> </a:t>
            </a:r>
          </a:p>
          <a:p>
            <a:endParaRPr lang="az-Latn-AZ" sz="2000" b="1" dirty="0"/>
          </a:p>
          <a:p>
            <a:r>
              <a:rPr lang="en-US" sz="2000" b="1" dirty="0" err="1"/>
              <a:t>GluCase</a:t>
            </a:r>
            <a:r>
              <a:rPr lang="en-US" sz="2000" b="1" dirty="0"/>
              <a:t> </a:t>
            </a:r>
            <a:r>
              <a:rPr lang="az-Latn-AZ" sz="2000" b="1" dirty="0"/>
              <a:t>(ABŞ) </a:t>
            </a:r>
            <a:r>
              <a:rPr lang="en-US" sz="2000" dirty="0" err="1"/>
              <a:t>şəkərli</a:t>
            </a:r>
            <a:r>
              <a:rPr lang="en-US" sz="2000" dirty="0"/>
              <a:t> </a:t>
            </a:r>
            <a:r>
              <a:rPr lang="en-US" sz="2000" dirty="0" err="1"/>
              <a:t>diabet</a:t>
            </a:r>
            <a:r>
              <a:rPr lang="en-US" sz="2000" dirty="0"/>
              <a:t> </a:t>
            </a:r>
            <a:r>
              <a:rPr lang="en-US" sz="2000" dirty="0" err="1"/>
              <a:t>xəstələrinə</a:t>
            </a:r>
            <a:r>
              <a:rPr lang="en-US" sz="2000" dirty="0"/>
              <a:t> </a:t>
            </a:r>
            <a:r>
              <a:rPr lang="az-Latn-AZ" sz="2000" dirty="0"/>
              <a:t>fiziki aktivlik</a:t>
            </a:r>
            <a:r>
              <a:rPr lang="en-US" sz="2000" dirty="0"/>
              <a:t>, </a:t>
            </a:r>
            <a:r>
              <a:rPr lang="en-US" sz="2000" dirty="0" err="1"/>
              <a:t>qida</a:t>
            </a:r>
            <a:r>
              <a:rPr lang="en-US" sz="2000" dirty="0"/>
              <a:t> </a:t>
            </a:r>
            <a:r>
              <a:rPr lang="en-US" sz="2000" dirty="0" err="1"/>
              <a:t>qəbulu</a:t>
            </a:r>
            <a:r>
              <a:rPr lang="en-US" sz="2000" dirty="0"/>
              <a:t> </a:t>
            </a:r>
            <a:r>
              <a:rPr lang="en-US" sz="2000" dirty="0" err="1"/>
              <a:t>və</a:t>
            </a:r>
            <a:r>
              <a:rPr lang="en-US" sz="2000" dirty="0"/>
              <a:t> </a:t>
            </a:r>
            <a:r>
              <a:rPr lang="en-US" sz="2000" dirty="0" err="1"/>
              <a:t>digər</a:t>
            </a:r>
            <a:r>
              <a:rPr lang="en-US" sz="2000" dirty="0"/>
              <a:t> </a:t>
            </a:r>
            <a:r>
              <a:rPr lang="en-US" sz="2000" dirty="0" err="1"/>
              <a:t>amillər</a:t>
            </a:r>
            <a:r>
              <a:rPr lang="en-US" sz="2000" dirty="0"/>
              <a:t> </a:t>
            </a:r>
            <a:r>
              <a:rPr lang="en-US" sz="2000" dirty="0" err="1"/>
              <a:t>kontekstində</a:t>
            </a:r>
            <a:r>
              <a:rPr lang="en-US" sz="2000" dirty="0"/>
              <a:t> </a:t>
            </a:r>
            <a:r>
              <a:rPr lang="en-US" sz="2000" dirty="0" err="1"/>
              <a:t>qanda</a:t>
            </a:r>
            <a:r>
              <a:rPr lang="en-US" sz="2000" dirty="0"/>
              <a:t> </a:t>
            </a:r>
            <a:r>
              <a:rPr lang="en-US" sz="2000" dirty="0" err="1"/>
              <a:t>şəkərin</a:t>
            </a:r>
            <a:r>
              <a:rPr lang="en-US" sz="2000" dirty="0"/>
              <a:t> </a:t>
            </a:r>
            <a:r>
              <a:rPr lang="en-US" sz="2000" dirty="0" err="1"/>
              <a:t>səviyyəsinə</a:t>
            </a:r>
            <a:r>
              <a:rPr lang="en-US" sz="2000" dirty="0"/>
              <a:t> </a:t>
            </a:r>
            <a:r>
              <a:rPr lang="en-US" sz="2000" dirty="0" err="1"/>
              <a:t>nəzarət</a:t>
            </a:r>
            <a:r>
              <a:rPr lang="en-US" sz="2000" dirty="0"/>
              <a:t> </a:t>
            </a:r>
            <a:r>
              <a:rPr lang="en-US" sz="2000" dirty="0" err="1"/>
              <a:t>etməyə</a:t>
            </a:r>
            <a:r>
              <a:rPr lang="en-US" sz="2000" dirty="0"/>
              <a:t> </a:t>
            </a:r>
            <a:r>
              <a:rPr lang="en-US" sz="2000" dirty="0" err="1"/>
              <a:t>kömək</a:t>
            </a:r>
            <a:r>
              <a:rPr lang="en-US" sz="2000" dirty="0"/>
              <a:t> </a:t>
            </a:r>
            <a:r>
              <a:rPr lang="en-US" sz="2000" dirty="0" err="1"/>
              <a:t>edən</a:t>
            </a:r>
            <a:r>
              <a:rPr lang="en-US" sz="2000" dirty="0"/>
              <a:t> </a:t>
            </a:r>
            <a:r>
              <a:rPr lang="en-US" sz="2000" dirty="0" err="1"/>
              <a:t>smartfon</a:t>
            </a:r>
            <a:r>
              <a:rPr lang="az-Latn-AZ" sz="2000" dirty="0"/>
              <a:t>a bağlı </a:t>
            </a:r>
            <a:r>
              <a:rPr lang="en-US" sz="2000" dirty="0" err="1"/>
              <a:t>qlükometr</a:t>
            </a:r>
            <a:r>
              <a:rPr lang="en-US" sz="2000" dirty="0"/>
              <a:t>. </a:t>
            </a:r>
            <a:r>
              <a:rPr lang="az-Latn-AZ" sz="2000" dirty="0"/>
              <a:t> </a:t>
            </a:r>
            <a:r>
              <a:rPr lang="en-US" sz="2000" dirty="0" err="1"/>
              <a:t>İstifadəçinin</a:t>
            </a:r>
            <a:r>
              <a:rPr lang="en-US" sz="2000" dirty="0"/>
              <a:t> </a:t>
            </a:r>
            <a:r>
              <a:rPr lang="en-US" sz="2000" dirty="0" err="1"/>
              <a:t>qan</a:t>
            </a:r>
            <a:r>
              <a:rPr lang="en-US" sz="2000" dirty="0"/>
              <a:t> </a:t>
            </a:r>
            <a:r>
              <a:rPr lang="en-US" sz="2000" dirty="0" err="1"/>
              <a:t>şəkəri</a:t>
            </a:r>
            <a:r>
              <a:rPr lang="en-US" sz="2000" dirty="0"/>
              <a:t> </a:t>
            </a:r>
            <a:r>
              <a:rPr lang="en-US" sz="2000" dirty="0" err="1"/>
              <a:t>göstəriciləri</a:t>
            </a:r>
            <a:r>
              <a:rPr lang="en-US" sz="2000" dirty="0"/>
              <a:t> </a:t>
            </a:r>
            <a:r>
              <a:rPr lang="en-US" sz="2000" dirty="0" err="1"/>
              <a:t>çox</a:t>
            </a:r>
            <a:r>
              <a:rPr lang="en-US" sz="2000" dirty="0"/>
              <a:t> </a:t>
            </a:r>
            <a:r>
              <a:rPr lang="en-US" sz="2000" dirty="0" err="1"/>
              <a:t>yüksək</a:t>
            </a:r>
            <a:r>
              <a:rPr lang="en-US" sz="2000" dirty="0"/>
              <a:t> </a:t>
            </a:r>
            <a:r>
              <a:rPr lang="en-US" sz="2000" dirty="0" err="1"/>
              <a:t>və</a:t>
            </a:r>
            <a:r>
              <a:rPr lang="en-US" sz="2000" dirty="0"/>
              <a:t> </a:t>
            </a:r>
            <a:r>
              <a:rPr lang="en-US" sz="2000" dirty="0" err="1"/>
              <a:t>ya</a:t>
            </a:r>
            <a:r>
              <a:rPr lang="en-US" sz="2000" dirty="0"/>
              <a:t> </a:t>
            </a:r>
            <a:r>
              <a:rPr lang="en-US" sz="2000" dirty="0" err="1"/>
              <a:t>çox</a:t>
            </a:r>
            <a:r>
              <a:rPr lang="en-US" sz="2000" dirty="0"/>
              <a:t> </a:t>
            </a:r>
            <a:r>
              <a:rPr lang="en-US" sz="2000" dirty="0" err="1"/>
              <a:t>aşağı</a:t>
            </a:r>
            <a:r>
              <a:rPr lang="en-US" sz="2000" dirty="0"/>
              <a:t> </a:t>
            </a:r>
            <a:r>
              <a:rPr lang="en-US" sz="2000" dirty="0" err="1"/>
              <a:t>olduqda</a:t>
            </a:r>
            <a:r>
              <a:rPr lang="en-US" sz="2000" dirty="0"/>
              <a:t> </a:t>
            </a:r>
            <a:r>
              <a:rPr lang="en-US" sz="2000" dirty="0" err="1"/>
              <a:t>tablosuna</a:t>
            </a:r>
            <a:r>
              <a:rPr lang="en-US" sz="2000" dirty="0"/>
              <a:t> </a:t>
            </a:r>
            <a:r>
              <a:rPr lang="en-US" sz="2000" dirty="0" err="1"/>
              <a:t>həm</a:t>
            </a:r>
            <a:r>
              <a:rPr lang="en-US" sz="2000" dirty="0"/>
              <a:t> </a:t>
            </a:r>
            <a:r>
              <a:rPr lang="en-US" sz="2000" dirty="0" err="1"/>
              <a:t>xəstəyə</a:t>
            </a:r>
            <a:r>
              <a:rPr lang="en-US" sz="2000" dirty="0"/>
              <a:t>, </a:t>
            </a:r>
            <a:r>
              <a:rPr lang="en-US" sz="2000" dirty="0" err="1"/>
              <a:t>həm</a:t>
            </a:r>
            <a:r>
              <a:rPr lang="en-US" sz="2000" dirty="0"/>
              <a:t> </a:t>
            </a:r>
            <a:r>
              <a:rPr lang="en-US" sz="2000" dirty="0" err="1"/>
              <a:t>də</a:t>
            </a:r>
            <a:r>
              <a:rPr lang="en-US" sz="2000" dirty="0"/>
              <a:t> </a:t>
            </a:r>
            <a:r>
              <a:rPr lang="en-US" sz="2000" dirty="0" err="1"/>
              <a:t>tibb</a:t>
            </a:r>
            <a:r>
              <a:rPr lang="en-US" sz="2000" dirty="0"/>
              <a:t> </a:t>
            </a:r>
            <a:r>
              <a:rPr lang="en-US" sz="2000" dirty="0" err="1"/>
              <a:t>işçilərinə</a:t>
            </a:r>
            <a:r>
              <a:rPr lang="en-US" sz="2000" dirty="0"/>
              <a:t> </a:t>
            </a:r>
            <a:r>
              <a:rPr lang="en-US" sz="2000" dirty="0" err="1"/>
              <a:t>xəbərdarlıq</a:t>
            </a:r>
            <a:r>
              <a:rPr lang="en-US" sz="2000" dirty="0"/>
              <a:t> </a:t>
            </a:r>
            <a:r>
              <a:rPr lang="en-US" sz="2000" dirty="0" err="1"/>
              <a:t>edir</a:t>
            </a:r>
            <a:r>
              <a:rPr lang="az-Latn-AZ" sz="2000" dirty="0"/>
              <a:t> </a:t>
            </a:r>
            <a:r>
              <a:rPr lang="en-US" sz="2000" dirty="0" err="1"/>
              <a:t>və</a:t>
            </a:r>
            <a:r>
              <a:rPr lang="en-US" sz="2000" dirty="0"/>
              <a:t> </a:t>
            </a:r>
            <a:r>
              <a:rPr lang="az-Latn-AZ" sz="2000" dirty="0"/>
              <a:t>təcili </a:t>
            </a:r>
            <a:r>
              <a:rPr lang="en-US" sz="2000" dirty="0" err="1"/>
              <a:t>halların</a:t>
            </a:r>
            <a:r>
              <a:rPr lang="en-US" sz="2000" dirty="0"/>
              <a:t> </a:t>
            </a:r>
            <a:r>
              <a:rPr lang="en-US" sz="2000" dirty="0" err="1"/>
              <a:t>qarşısını</a:t>
            </a:r>
            <a:r>
              <a:rPr lang="en-US" sz="2000" dirty="0"/>
              <a:t> </a:t>
            </a:r>
            <a:r>
              <a:rPr lang="en-US" sz="2000" dirty="0" err="1"/>
              <a:t>ala</a:t>
            </a:r>
            <a:r>
              <a:rPr lang="en-US" sz="2000" dirty="0"/>
              <a:t> </a:t>
            </a:r>
            <a:r>
              <a:rPr lang="en-US" sz="2000" dirty="0" err="1"/>
              <a:t>bilir</a:t>
            </a:r>
            <a:r>
              <a:rPr lang="en-US" sz="2000" dirty="0"/>
              <a:t>.</a:t>
            </a:r>
            <a:endParaRPr lang="az-Latn-AZ" sz="2000" dirty="0"/>
          </a:p>
          <a:p>
            <a:endParaRPr lang="az-Latn-AZ" sz="2000" dirty="0"/>
          </a:p>
          <a:p>
            <a:r>
              <a:rPr lang="en-US" sz="2000" b="1" dirty="0"/>
              <a:t>Virtual </a:t>
            </a:r>
            <a:r>
              <a:rPr lang="en-US" sz="2000" b="1" dirty="0" err="1"/>
              <a:t>tibb</a:t>
            </a:r>
            <a:r>
              <a:rPr lang="en-US" sz="2000" b="1" dirty="0"/>
              <a:t> </a:t>
            </a:r>
            <a:r>
              <a:rPr lang="en-US" sz="2000" b="1" dirty="0" err="1"/>
              <a:t>bacıları</a:t>
            </a:r>
            <a:r>
              <a:rPr lang="en-US" sz="2000" b="1" dirty="0"/>
              <a:t> (ABŞ) </a:t>
            </a:r>
            <a:r>
              <a:rPr lang="en-US" sz="2000" dirty="0"/>
              <a:t>- </a:t>
            </a:r>
            <a:r>
              <a:rPr lang="en-US" sz="2000" dirty="0" err="1"/>
              <a:t>xəstələrə</a:t>
            </a:r>
            <a:r>
              <a:rPr lang="en-US" sz="2000" dirty="0"/>
              <a:t> </a:t>
            </a:r>
            <a:r>
              <a:rPr lang="en-US" sz="2000" dirty="0" err="1"/>
              <a:t>dərmanlarını</a:t>
            </a:r>
            <a:r>
              <a:rPr lang="en-US" sz="2000" dirty="0"/>
              <a:t> </a:t>
            </a:r>
            <a:r>
              <a:rPr lang="en-US" sz="2000" dirty="0" err="1"/>
              <a:t>xatırlatmaq</a:t>
            </a:r>
            <a:r>
              <a:rPr lang="en-US" sz="2000" dirty="0"/>
              <a:t> </a:t>
            </a:r>
            <a:r>
              <a:rPr lang="en-US" sz="2000" dirty="0" err="1"/>
              <a:t>və</a:t>
            </a:r>
            <a:r>
              <a:rPr lang="en-US" sz="2000" dirty="0"/>
              <a:t> </a:t>
            </a:r>
            <a:r>
              <a:rPr lang="en-US" sz="2000" dirty="0" err="1"/>
              <a:t>həyati</a:t>
            </a:r>
            <a:r>
              <a:rPr lang="en-US" sz="2000" dirty="0"/>
              <a:t> </a:t>
            </a:r>
            <a:r>
              <a:rPr lang="en-US" sz="2000" dirty="0" err="1"/>
              <a:t>vacib</a:t>
            </a:r>
            <a:r>
              <a:rPr lang="en-US" sz="2000" dirty="0"/>
              <a:t> </a:t>
            </a:r>
            <a:r>
              <a:rPr lang="en-US" sz="2000" dirty="0" err="1"/>
              <a:t>məsələlərlə</a:t>
            </a:r>
            <a:r>
              <a:rPr lang="en-US" sz="2000" dirty="0"/>
              <a:t> </a:t>
            </a:r>
            <a:r>
              <a:rPr lang="en-US" sz="2000" dirty="0" err="1"/>
              <a:t>bağlı</a:t>
            </a:r>
            <a:r>
              <a:rPr lang="en-US" sz="2000" dirty="0"/>
              <a:t> </a:t>
            </a:r>
            <a:r>
              <a:rPr lang="az-Latn-AZ" sz="2000" dirty="0"/>
              <a:t>məsləhətlər</a:t>
            </a:r>
            <a:r>
              <a:rPr lang="en-US" sz="2000" dirty="0"/>
              <a:t> </a:t>
            </a:r>
            <a:r>
              <a:rPr lang="en-US" sz="2000" dirty="0" err="1"/>
              <a:t>vermək</a:t>
            </a:r>
            <a:r>
              <a:rPr lang="en-US" sz="2000" dirty="0"/>
              <a:t> (</a:t>
            </a:r>
            <a:r>
              <a:rPr lang="en-US" sz="2000" dirty="0" err="1"/>
              <a:t>qan</a:t>
            </a:r>
            <a:r>
              <a:rPr lang="en-US" sz="2000" dirty="0"/>
              <a:t> </a:t>
            </a:r>
            <a:r>
              <a:rPr lang="en-US" sz="2000" dirty="0" err="1"/>
              <a:t>təzyiqi</a:t>
            </a:r>
            <a:r>
              <a:rPr lang="en-US" sz="2000" dirty="0"/>
              <a:t>, </a:t>
            </a:r>
            <a:r>
              <a:rPr lang="en-US" sz="2000" dirty="0" err="1"/>
              <a:t>oksigen</a:t>
            </a:r>
            <a:r>
              <a:rPr lang="en-US" sz="2000" dirty="0"/>
              <a:t> </a:t>
            </a:r>
            <a:r>
              <a:rPr lang="en-US" sz="2000" dirty="0" err="1"/>
              <a:t>səviyyəsi</a:t>
            </a:r>
            <a:r>
              <a:rPr lang="en-US" sz="2000" dirty="0"/>
              <a:t> </a:t>
            </a:r>
            <a:r>
              <a:rPr lang="en-US" sz="2000" dirty="0" err="1"/>
              <a:t>və</a:t>
            </a:r>
            <a:r>
              <a:rPr lang="en-US" sz="2000" dirty="0"/>
              <a:t> s.) </a:t>
            </a:r>
            <a:r>
              <a:rPr lang="en-US" sz="2000" dirty="0" err="1"/>
              <a:t>kimi</a:t>
            </a:r>
            <a:r>
              <a:rPr lang="en-US" sz="2000" dirty="0"/>
              <a:t> </a:t>
            </a:r>
            <a:r>
              <a:rPr lang="en-US" sz="2000" dirty="0" err="1"/>
              <a:t>tapşırıqları</a:t>
            </a:r>
            <a:r>
              <a:rPr lang="en-US" sz="2000" dirty="0"/>
              <a:t> </a:t>
            </a:r>
            <a:r>
              <a:rPr lang="en-US" sz="2000" dirty="0" err="1"/>
              <a:t>yerinə</a:t>
            </a:r>
            <a:r>
              <a:rPr lang="en-US" sz="2000" dirty="0"/>
              <a:t> </a:t>
            </a:r>
            <a:r>
              <a:rPr lang="en-US" sz="2000" dirty="0" err="1"/>
              <a:t>yetir</a:t>
            </a:r>
            <a:r>
              <a:rPr lang="az-Latn-AZ" sz="2000" dirty="0"/>
              <a:t>ir, </a:t>
            </a:r>
            <a:r>
              <a:rPr lang="en-US" sz="2000" dirty="0"/>
              <a:t> </a:t>
            </a:r>
            <a:r>
              <a:rPr lang="en-US" sz="2000" dirty="0" err="1"/>
              <a:t>lakin</a:t>
            </a:r>
            <a:r>
              <a:rPr lang="en-US" sz="2000" dirty="0"/>
              <a:t> </a:t>
            </a:r>
            <a:r>
              <a:rPr lang="en-US" sz="2000" dirty="0" err="1"/>
              <a:t>yaxın</a:t>
            </a:r>
            <a:r>
              <a:rPr lang="en-US" sz="2000" dirty="0"/>
              <a:t> </a:t>
            </a:r>
            <a:r>
              <a:rPr lang="en-US" sz="2000" dirty="0" err="1"/>
              <a:t>gələcəkdə</a:t>
            </a:r>
            <a:r>
              <a:rPr lang="en-US" sz="2000" dirty="0"/>
              <a:t> </a:t>
            </a:r>
            <a:r>
              <a:rPr lang="en-US" sz="2000" dirty="0" err="1"/>
              <a:t>onlar</a:t>
            </a:r>
            <a:r>
              <a:rPr lang="en-US" sz="2000" dirty="0"/>
              <a:t> </a:t>
            </a:r>
            <a:r>
              <a:rPr lang="en-US" sz="2000" dirty="0" err="1"/>
              <a:t>daha</a:t>
            </a:r>
            <a:r>
              <a:rPr lang="en-US" sz="2000" dirty="0"/>
              <a:t> </a:t>
            </a:r>
            <a:r>
              <a:rPr lang="en-US" sz="2000" dirty="0" err="1"/>
              <a:t>mürəkkəbləşərək</a:t>
            </a:r>
            <a:r>
              <a:rPr lang="en-US" sz="2000" dirty="0"/>
              <a:t>  24 /7</a:t>
            </a:r>
            <a:r>
              <a:rPr lang="az-Latn-AZ" sz="2000" dirty="0"/>
              <a:t> </a:t>
            </a:r>
            <a:r>
              <a:rPr lang="en-US" sz="2000" dirty="0" err="1"/>
              <a:t>söhbət</a:t>
            </a:r>
            <a:r>
              <a:rPr lang="en-US" sz="2000" dirty="0"/>
              <a:t> </a:t>
            </a:r>
            <a:r>
              <a:rPr lang="az-Latn-AZ" sz="2000" dirty="0"/>
              <a:t> etməyə </a:t>
            </a:r>
            <a:r>
              <a:rPr lang="en-US" sz="2000" dirty="0" err="1"/>
              <a:t>və</a:t>
            </a:r>
            <a:r>
              <a:rPr lang="en-US" sz="2000" dirty="0"/>
              <a:t> </a:t>
            </a:r>
            <a:r>
              <a:rPr lang="en-US" sz="2000" dirty="0" err="1"/>
              <a:t>suallar</a:t>
            </a:r>
            <a:r>
              <a:rPr lang="en-US" sz="2000" dirty="0"/>
              <a:t> </a:t>
            </a:r>
            <a:r>
              <a:rPr lang="en-US" sz="2000" dirty="0" err="1"/>
              <a:t>verməyə</a:t>
            </a:r>
            <a:r>
              <a:rPr lang="en-US" sz="2000" dirty="0"/>
              <a:t>, </a:t>
            </a:r>
            <a:r>
              <a:rPr lang="en-US" sz="2000" dirty="0" err="1"/>
              <a:t>xəstələrə</a:t>
            </a:r>
            <a:r>
              <a:rPr lang="en-US" sz="2000" dirty="0"/>
              <a:t> </a:t>
            </a:r>
            <a:r>
              <a:rPr lang="en-US" sz="2000" dirty="0" err="1"/>
              <a:t>nəzarət</a:t>
            </a:r>
            <a:r>
              <a:rPr lang="en-US" sz="2000" dirty="0"/>
              <a:t> </a:t>
            </a:r>
            <a:r>
              <a:rPr lang="en-US" sz="2000" dirty="0" err="1"/>
              <a:t>etməyə</a:t>
            </a:r>
            <a:r>
              <a:rPr lang="en-US" sz="2000" dirty="0"/>
              <a:t> </a:t>
            </a:r>
            <a:r>
              <a:rPr lang="en-US" sz="2000" dirty="0" err="1"/>
              <a:t>başlayacaqlar</a:t>
            </a:r>
            <a:r>
              <a:rPr lang="az-Latn-AZ" sz="2000" dirty="0"/>
              <a:t>.</a:t>
            </a:r>
          </a:p>
          <a:p>
            <a:endParaRPr lang="az-Latn-AZ" sz="2000" dirty="0">
              <a:solidFill>
                <a:srgbClr val="2E3246"/>
              </a:solidFill>
            </a:endParaRPr>
          </a:p>
          <a:p>
            <a:r>
              <a:rPr lang="en-US" sz="2000" b="1" dirty="0"/>
              <a:t>Babylon Health </a:t>
            </a:r>
            <a:r>
              <a:rPr lang="en-US" sz="2000" dirty="0"/>
              <a:t>(</a:t>
            </a:r>
            <a:r>
              <a:rPr lang="en-US" sz="2000" dirty="0" err="1"/>
              <a:t>Böyük</a:t>
            </a:r>
            <a:r>
              <a:rPr lang="en-US" sz="2000" dirty="0"/>
              <a:t> </a:t>
            </a:r>
            <a:r>
              <a:rPr lang="en-US" sz="2000" dirty="0" err="1"/>
              <a:t>Britaniya</a:t>
            </a:r>
            <a:r>
              <a:rPr lang="en-US" sz="2000" dirty="0"/>
              <a:t>) </a:t>
            </a:r>
            <a:r>
              <a:rPr lang="en-US" sz="2000" dirty="0" err="1"/>
              <a:t>abunə</a:t>
            </a:r>
            <a:r>
              <a:rPr lang="en-US" sz="2000" dirty="0"/>
              <a:t> </a:t>
            </a:r>
            <a:r>
              <a:rPr lang="en-US" sz="2000" dirty="0" err="1"/>
              <a:t>sağlamlıq</a:t>
            </a:r>
            <a:r>
              <a:rPr lang="en-US" sz="2000" dirty="0"/>
              <a:t> </a:t>
            </a:r>
            <a:r>
              <a:rPr lang="en-US" sz="2000" dirty="0" err="1"/>
              <a:t>xidməti</a:t>
            </a:r>
            <a:r>
              <a:rPr lang="en-US" sz="2000" dirty="0"/>
              <a:t>, </a:t>
            </a:r>
            <a:r>
              <a:rPr lang="en-US" sz="2000" dirty="0" err="1"/>
              <a:t>hazırda</a:t>
            </a:r>
            <a:r>
              <a:rPr lang="en-US" sz="2000" dirty="0"/>
              <a:t> </a:t>
            </a:r>
            <a:r>
              <a:rPr lang="en-US" sz="2000" dirty="0" err="1"/>
              <a:t>yalnız</a:t>
            </a:r>
            <a:r>
              <a:rPr lang="en-US" sz="2000" dirty="0"/>
              <a:t> </a:t>
            </a:r>
            <a:r>
              <a:rPr lang="en-US" sz="2000" dirty="0" err="1"/>
              <a:t>Birləşmiş</a:t>
            </a:r>
            <a:r>
              <a:rPr lang="en-US" sz="2000" dirty="0"/>
              <a:t> </a:t>
            </a:r>
            <a:r>
              <a:rPr lang="en-US" sz="2000" dirty="0" err="1"/>
              <a:t>Krallıq</a:t>
            </a:r>
            <a:r>
              <a:rPr lang="en-US" sz="2000" dirty="0"/>
              <a:t> </a:t>
            </a:r>
            <a:r>
              <a:rPr lang="en-US" sz="2000" dirty="0" err="1"/>
              <a:t>və</a:t>
            </a:r>
            <a:r>
              <a:rPr lang="en-US" sz="2000" dirty="0"/>
              <a:t> </a:t>
            </a:r>
            <a:r>
              <a:rPr lang="en-US" sz="2000" dirty="0" err="1"/>
              <a:t>Ruandada</a:t>
            </a:r>
            <a:r>
              <a:rPr lang="en-US" sz="2000" dirty="0"/>
              <a:t> </a:t>
            </a:r>
            <a:r>
              <a:rPr lang="en-US" sz="2000" dirty="0" err="1"/>
              <a:t>mövcuddur</a:t>
            </a:r>
            <a:r>
              <a:rPr lang="en-US" sz="2000" dirty="0"/>
              <a:t>. </a:t>
            </a:r>
            <a:r>
              <a:rPr lang="en-US" sz="2000" dirty="0" err="1"/>
              <a:t>Abunəçilər</a:t>
            </a:r>
            <a:r>
              <a:rPr lang="en-US" sz="2000" dirty="0"/>
              <a:t> (</a:t>
            </a:r>
            <a:r>
              <a:rPr lang="en-US" sz="2000" dirty="0" err="1"/>
              <a:t>hazırda</a:t>
            </a:r>
            <a:r>
              <a:rPr lang="en-US" sz="2000" dirty="0"/>
              <a:t> 275.000+) </a:t>
            </a:r>
            <a:r>
              <a:rPr lang="az-Latn-AZ" sz="2000" dirty="0"/>
              <a:t>sağlamlıq məsələləri </a:t>
            </a:r>
            <a:r>
              <a:rPr lang="en-US" sz="2000" dirty="0" err="1"/>
              <a:t>üzrə</a:t>
            </a:r>
            <a:r>
              <a:rPr lang="en-US" sz="2000" dirty="0"/>
              <a:t> video </a:t>
            </a:r>
            <a:r>
              <a:rPr lang="en-US" sz="2000" dirty="0" err="1"/>
              <a:t>mesajlaşma</a:t>
            </a:r>
            <a:r>
              <a:rPr lang="en-US" sz="2000" dirty="0"/>
              <a:t> </a:t>
            </a:r>
            <a:r>
              <a:rPr lang="en-US" sz="2000" dirty="0" err="1"/>
              <a:t>və</a:t>
            </a:r>
            <a:r>
              <a:rPr lang="en-US" sz="2000" dirty="0"/>
              <a:t> </a:t>
            </a:r>
            <a:r>
              <a:rPr lang="en-US" sz="2000" dirty="0" err="1"/>
              <a:t>mətn</a:t>
            </a:r>
            <a:r>
              <a:rPr lang="en-US" sz="2000" dirty="0"/>
              <a:t> </a:t>
            </a:r>
            <a:r>
              <a:rPr lang="en-US" sz="2000" dirty="0" err="1"/>
              <a:t>vasitəsilə</a:t>
            </a:r>
            <a:r>
              <a:rPr lang="en-US" sz="2000" dirty="0"/>
              <a:t> </a:t>
            </a:r>
            <a:r>
              <a:rPr lang="en-US" sz="2000" dirty="0" err="1"/>
              <a:t>həkimlər</a:t>
            </a:r>
            <a:r>
              <a:rPr lang="en-US" sz="2000" dirty="0"/>
              <a:t> </a:t>
            </a:r>
            <a:r>
              <a:rPr lang="en-US" sz="2000" dirty="0" err="1"/>
              <a:t>və</a:t>
            </a:r>
            <a:r>
              <a:rPr lang="en-US" sz="2000" dirty="0"/>
              <a:t> </a:t>
            </a:r>
            <a:r>
              <a:rPr lang="en-US" sz="2000" dirty="0" err="1"/>
              <a:t>digər</a:t>
            </a:r>
            <a:r>
              <a:rPr lang="en-US" sz="2000" dirty="0"/>
              <a:t> </a:t>
            </a:r>
            <a:r>
              <a:rPr lang="en-US" sz="2000" dirty="0" err="1"/>
              <a:t>tibb</a:t>
            </a:r>
            <a:r>
              <a:rPr lang="en-US" sz="2000" dirty="0"/>
              <a:t> </a:t>
            </a:r>
            <a:r>
              <a:rPr lang="en-US" sz="2000" dirty="0" err="1"/>
              <a:t>mütəxəssisləri</a:t>
            </a:r>
            <a:r>
              <a:rPr lang="en-US" sz="2000" dirty="0"/>
              <a:t> </a:t>
            </a:r>
            <a:r>
              <a:rPr lang="en-US" sz="2000" dirty="0" err="1"/>
              <a:t>ilə</a:t>
            </a:r>
            <a:r>
              <a:rPr lang="en-US" sz="2000" dirty="0"/>
              <a:t> </a:t>
            </a:r>
            <a:r>
              <a:rPr lang="en-US" sz="2000" dirty="0" err="1"/>
              <a:t>əlaqə</a:t>
            </a:r>
            <a:r>
              <a:rPr lang="en-US" sz="2000" dirty="0"/>
              <a:t> </a:t>
            </a:r>
            <a:r>
              <a:rPr lang="en-US" sz="2000" dirty="0" err="1"/>
              <a:t>saxlaya</a:t>
            </a:r>
            <a:r>
              <a:rPr lang="en-US" sz="2000" dirty="0"/>
              <a:t> </a:t>
            </a:r>
            <a:r>
              <a:rPr lang="en-US" sz="2000" dirty="0" err="1"/>
              <a:t>bilərlər</a:t>
            </a:r>
            <a:r>
              <a:rPr lang="en-US" sz="2000" dirty="0"/>
              <a:t>. </a:t>
            </a:r>
            <a:r>
              <a:rPr lang="az-Latn-AZ" sz="2000" dirty="0"/>
              <a:t> </a:t>
            </a:r>
            <a:endParaRPr lang="ru-RU" sz="2000" dirty="0"/>
          </a:p>
        </p:txBody>
      </p:sp>
      <p:sp>
        <p:nvSpPr>
          <p:cNvPr id="5" name="Прямоугольник 4"/>
          <p:cNvSpPr/>
          <p:nvPr/>
        </p:nvSpPr>
        <p:spPr>
          <a:xfrm>
            <a:off x="0" y="6488668"/>
            <a:ext cx="8322197" cy="276999"/>
          </a:xfrm>
          <a:prstGeom prst="rect">
            <a:avLst/>
          </a:prstGeom>
        </p:spPr>
        <p:txBody>
          <a:bodyPr wrap="square">
            <a:spAutoFit/>
          </a:bodyPr>
          <a:lstStyle/>
          <a:p>
            <a:r>
              <a:rPr lang="en-US" sz="1200" dirty="0">
                <a:hlinkClick r:id="rId2"/>
              </a:rPr>
              <a:t>Best healthcare startups to watch in 2022 (healthcareweekly.com)</a:t>
            </a:r>
            <a:endParaRPr lang="ru-RU" sz="1200" dirty="0"/>
          </a:p>
        </p:txBody>
      </p:sp>
      <p:sp>
        <p:nvSpPr>
          <p:cNvPr id="2" name="Прямоугольник 1"/>
          <p:cNvSpPr/>
          <p:nvPr/>
        </p:nvSpPr>
        <p:spPr>
          <a:xfrm>
            <a:off x="1290918" y="154199"/>
            <a:ext cx="8659906" cy="461665"/>
          </a:xfrm>
          <a:prstGeom prst="rect">
            <a:avLst/>
          </a:prstGeom>
        </p:spPr>
        <p:txBody>
          <a:bodyPr wrap="square">
            <a:spAutoFit/>
          </a:bodyPr>
          <a:lstStyle/>
          <a:p>
            <a:pPr algn="ctr"/>
            <a:r>
              <a:rPr lang="az-Latn-AZ" sz="2400" b="1" dirty="0">
                <a:solidFill>
                  <a:schemeClr val="accent2"/>
                </a:solidFill>
                <a:latin typeface="+mj-lt"/>
              </a:rPr>
              <a:t>2022-Cİ İLDƏ SƏHİYYƏ SAHƏSİNDƏ </a:t>
            </a:r>
            <a:r>
              <a:rPr lang="en-US" sz="2400" b="1" dirty="0">
                <a:solidFill>
                  <a:schemeClr val="accent2"/>
                </a:solidFill>
                <a:latin typeface="+mj-lt"/>
              </a:rPr>
              <a:t>38 </a:t>
            </a:r>
            <a:r>
              <a:rPr lang="az-Latn-AZ" sz="2400" b="1" dirty="0">
                <a:solidFill>
                  <a:schemeClr val="accent2"/>
                </a:solidFill>
                <a:latin typeface="+mj-lt"/>
              </a:rPr>
              <a:t>ƏN YAXŞI </a:t>
            </a:r>
            <a:r>
              <a:rPr lang="en-US" sz="2400" b="1" dirty="0">
                <a:solidFill>
                  <a:schemeClr val="accent2"/>
                </a:solidFill>
                <a:latin typeface="+mj-lt"/>
              </a:rPr>
              <a:t>  STARTUP</a:t>
            </a:r>
            <a:r>
              <a:rPr lang="az-Latn-AZ" sz="2400" b="1" dirty="0">
                <a:solidFill>
                  <a:schemeClr val="accent2"/>
                </a:solidFill>
                <a:latin typeface="+mj-lt"/>
              </a:rPr>
              <a:t> </a:t>
            </a:r>
            <a:r>
              <a:rPr lang="en-US" sz="2400" b="1" dirty="0">
                <a:solidFill>
                  <a:schemeClr val="accent2"/>
                </a:solidFill>
                <a:latin typeface="+mj-lt"/>
              </a:rPr>
              <a:t> </a:t>
            </a:r>
            <a:r>
              <a:rPr lang="az-Latn-AZ" sz="2400" b="1" dirty="0">
                <a:solidFill>
                  <a:schemeClr val="accent2"/>
                </a:solidFill>
                <a:latin typeface="+mj-lt"/>
              </a:rPr>
              <a:t>-LAR </a:t>
            </a:r>
            <a:endParaRPr lang="ru-RU" sz="2400" b="1" dirty="0">
              <a:solidFill>
                <a:schemeClr val="accent2"/>
              </a:solidFill>
              <a:latin typeface="+mj-lt"/>
            </a:endParaRPr>
          </a:p>
        </p:txBody>
      </p:sp>
    </p:spTree>
    <p:extLst>
      <p:ext uri="{BB962C8B-B14F-4D97-AF65-F5344CB8AC3E}">
        <p14:creationId xmlns:p14="http://schemas.microsoft.com/office/powerpoint/2010/main" val="2692162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Care Co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57" y="200318"/>
            <a:ext cx="11064401" cy="18032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odcast] Care.Coach – the tech for the elder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257" y="1366651"/>
            <a:ext cx="5322508" cy="4065962"/>
          </a:xfrm>
          <a:prstGeom prst="rect">
            <a:avLst/>
          </a:prstGeom>
          <a:noFill/>
          <a:extLst>
            <a:ext uri="{909E8E84-426E-40DD-AFC4-6F175D3DCCD1}">
              <a14:hiddenFill xmlns:a14="http://schemas.microsoft.com/office/drawing/2010/main">
                <a:solidFill>
                  <a:srgbClr val="FFFFFF"/>
                </a:solidFill>
              </a14:hiddenFill>
            </a:ext>
          </a:extLst>
        </p:spPr>
      </p:pic>
      <p:sp>
        <p:nvSpPr>
          <p:cNvPr id="6" name="Объект 2"/>
          <p:cNvSpPr txBox="1">
            <a:spLocks/>
          </p:cNvSpPr>
          <p:nvPr/>
        </p:nvSpPr>
        <p:spPr>
          <a:xfrm>
            <a:off x="5647763" y="1366651"/>
            <a:ext cx="6181564" cy="4160091"/>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endParaRPr lang="en-US" sz="2000" b="1" dirty="0">
              <a:cs typeface="Arial" pitchFamily="34" charset="0"/>
            </a:endParaRPr>
          </a:p>
          <a:p>
            <a:pPr fontAlgn="base"/>
            <a:r>
              <a:rPr lang="en-US" sz="2000" b="1" dirty="0" err="1">
                <a:cs typeface="Arial" pitchFamily="34" charset="0"/>
              </a:rPr>
              <a:t>Xroniki</a:t>
            </a:r>
            <a:r>
              <a:rPr lang="en-US" sz="2000" b="1" dirty="0">
                <a:cs typeface="Arial" pitchFamily="34" charset="0"/>
              </a:rPr>
              <a:t> </a:t>
            </a:r>
            <a:r>
              <a:rPr lang="en-US" sz="2000" b="1" dirty="0" err="1">
                <a:cs typeface="Arial" pitchFamily="34" charset="0"/>
              </a:rPr>
              <a:t>xəstəliklər</a:t>
            </a:r>
            <a:r>
              <a:rPr lang="en-US" sz="2000" b="1" dirty="0">
                <a:cs typeface="Arial" pitchFamily="34" charset="0"/>
              </a:rPr>
              <a:t> zaman</a:t>
            </a:r>
            <a:r>
              <a:rPr lang="az-Latn-AZ" sz="2000" b="1" dirty="0">
                <a:cs typeface="Arial" pitchFamily="34" charset="0"/>
              </a:rPr>
              <a:t>ı </a:t>
            </a:r>
            <a:r>
              <a:rPr lang="en-US" sz="2000" b="1" dirty="0" err="1">
                <a:cs typeface="Arial" pitchFamily="34" charset="0"/>
              </a:rPr>
              <a:t>özün</a:t>
            </a:r>
            <a:r>
              <a:rPr lang="az-Latn-AZ" sz="2000" b="1" dirty="0">
                <a:cs typeface="Arial" pitchFamily="34" charset="0"/>
              </a:rPr>
              <a:t>ə qulluğu </a:t>
            </a:r>
            <a:r>
              <a:rPr lang="en-US" sz="2000" b="1" dirty="0" err="1">
                <a:cs typeface="Arial" pitchFamily="34" charset="0"/>
              </a:rPr>
              <a:t>təkmilləşdirmək</a:t>
            </a:r>
            <a:r>
              <a:rPr lang="en-US" sz="2000" b="1" dirty="0">
                <a:cs typeface="Arial" pitchFamily="34" charset="0"/>
              </a:rPr>
              <a:t> </a:t>
            </a:r>
            <a:r>
              <a:rPr lang="en-US" sz="2000" b="1" dirty="0" err="1">
                <a:cs typeface="Arial" pitchFamily="34" charset="0"/>
              </a:rPr>
              <a:t>üçün</a:t>
            </a:r>
            <a:r>
              <a:rPr lang="en-US" sz="2000" b="1" dirty="0">
                <a:cs typeface="Arial" pitchFamily="34" charset="0"/>
              </a:rPr>
              <a:t> </a:t>
            </a:r>
            <a:r>
              <a:rPr lang="az-Latn-AZ" sz="2000" b="1" dirty="0">
                <a:cs typeface="Arial" pitchFamily="34" charset="0"/>
              </a:rPr>
              <a:t>yaradılmış </a:t>
            </a:r>
            <a:r>
              <a:rPr lang="en-US" sz="2000" b="1" dirty="0">
                <a:cs typeface="Arial" pitchFamily="34" charset="0"/>
              </a:rPr>
              <a:t>avatar </a:t>
            </a:r>
            <a:r>
              <a:rPr lang="en-US" sz="2000" b="1" dirty="0" err="1">
                <a:cs typeface="Arial" pitchFamily="34" charset="0"/>
              </a:rPr>
              <a:t>texnologiyası</a:t>
            </a:r>
            <a:r>
              <a:rPr lang="en-US" sz="2000" b="1" dirty="0">
                <a:cs typeface="Arial" pitchFamily="34" charset="0"/>
              </a:rPr>
              <a:t>; </a:t>
            </a:r>
            <a:endParaRPr lang="az-Latn-AZ" sz="2000" b="1" dirty="0">
              <a:cs typeface="Arial" pitchFamily="34" charset="0"/>
            </a:endParaRPr>
          </a:p>
          <a:p>
            <a:pPr fontAlgn="base"/>
            <a:r>
              <a:rPr lang="en-US" sz="2000" b="1" dirty="0" err="1">
                <a:cs typeface="Arial" pitchFamily="34" charset="0"/>
              </a:rPr>
              <a:t>Ağıllı</a:t>
            </a:r>
            <a:r>
              <a:rPr lang="en-US" sz="2000" b="1" dirty="0">
                <a:cs typeface="Arial" pitchFamily="34" charset="0"/>
              </a:rPr>
              <a:t> </a:t>
            </a:r>
            <a:r>
              <a:rPr lang="en-US" sz="2000" b="1" dirty="0" err="1">
                <a:cs typeface="Arial" pitchFamily="34" charset="0"/>
              </a:rPr>
              <a:t>köməkçi</a:t>
            </a:r>
            <a:r>
              <a:rPr lang="en-US" sz="2000" b="1" dirty="0">
                <a:cs typeface="Arial" pitchFamily="34" charset="0"/>
              </a:rPr>
              <a:t>  </a:t>
            </a:r>
            <a:r>
              <a:rPr lang="en-US" sz="2000" b="1" dirty="0" err="1">
                <a:cs typeface="Arial" pitchFamily="34" charset="0"/>
              </a:rPr>
              <a:t>xroniki</a:t>
            </a:r>
            <a:r>
              <a:rPr lang="en-US" sz="2000" b="1" dirty="0">
                <a:cs typeface="Arial" pitchFamily="34" charset="0"/>
              </a:rPr>
              <a:t> ÜDX-</a:t>
            </a:r>
            <a:r>
              <a:rPr lang="en-US" sz="2000" b="1" dirty="0" err="1">
                <a:cs typeface="Arial" pitchFamily="34" charset="0"/>
              </a:rPr>
              <a:t>nin</a:t>
            </a:r>
            <a:r>
              <a:rPr lang="en-US" sz="2000" b="1" dirty="0">
                <a:cs typeface="Arial" pitchFamily="34" charset="0"/>
              </a:rPr>
              <a:t> </a:t>
            </a:r>
            <a:r>
              <a:rPr lang="en-US" sz="2000" b="1" dirty="0" err="1">
                <a:cs typeface="Arial" pitchFamily="34" charset="0"/>
              </a:rPr>
              <a:t>idarə</a:t>
            </a:r>
            <a:r>
              <a:rPr lang="en-US" sz="2000" b="1" dirty="0">
                <a:cs typeface="Arial" pitchFamily="34" charset="0"/>
              </a:rPr>
              <a:t> </a:t>
            </a:r>
            <a:r>
              <a:rPr lang="en-US" sz="2000" b="1" dirty="0" err="1">
                <a:cs typeface="Arial" pitchFamily="34" charset="0"/>
              </a:rPr>
              <a:t>edilməsi</a:t>
            </a:r>
            <a:r>
              <a:rPr lang="en-US" sz="2000" b="1" dirty="0">
                <a:cs typeface="Arial" pitchFamily="34" charset="0"/>
              </a:rPr>
              <a:t> </a:t>
            </a:r>
            <a:r>
              <a:rPr lang="az-Latn-AZ" sz="2000" b="1" dirty="0">
                <a:cs typeface="Arial" pitchFamily="34" charset="0"/>
              </a:rPr>
              <a:t>üzrə</a:t>
            </a:r>
            <a:r>
              <a:rPr lang="en-US" sz="2000" b="1" dirty="0">
                <a:cs typeface="Arial" pitchFamily="34" charset="0"/>
              </a:rPr>
              <a:t> </a:t>
            </a:r>
            <a:r>
              <a:rPr lang="en-US" sz="2000" b="1" dirty="0" err="1">
                <a:cs typeface="Arial" pitchFamily="34" charset="0"/>
              </a:rPr>
              <a:t>təlimatlar</a:t>
            </a:r>
            <a:r>
              <a:rPr lang="en-US" sz="2000" b="1" dirty="0">
                <a:cs typeface="Arial" pitchFamily="34" charset="0"/>
              </a:rPr>
              <a:t> </a:t>
            </a:r>
            <a:r>
              <a:rPr lang="az-Latn-AZ" sz="2000" b="1" dirty="0">
                <a:cs typeface="Arial" pitchFamily="34" charset="0"/>
              </a:rPr>
              <a:t>verməklə xəstəliyin ağırlaşması</a:t>
            </a:r>
            <a:r>
              <a:rPr lang="en-US" sz="2000" b="1" dirty="0">
                <a:cs typeface="Arial" pitchFamily="34" charset="0"/>
              </a:rPr>
              <a:t> </a:t>
            </a:r>
            <a:r>
              <a:rPr lang="az-Latn-AZ" sz="2000" b="1" dirty="0">
                <a:cs typeface="Arial" pitchFamily="34" charset="0"/>
              </a:rPr>
              <a:t>hallarını</a:t>
            </a:r>
            <a:r>
              <a:rPr lang="en-US" sz="2000" b="1" dirty="0">
                <a:cs typeface="Arial" pitchFamily="34" charset="0"/>
              </a:rPr>
              <a:t> </a:t>
            </a:r>
            <a:r>
              <a:rPr lang="en-US" sz="2000" b="1" dirty="0" err="1">
                <a:cs typeface="Arial" pitchFamily="34" charset="0"/>
              </a:rPr>
              <a:t>azaldır</a:t>
            </a:r>
            <a:r>
              <a:rPr lang="en-US" sz="2000" b="1" dirty="0">
                <a:cs typeface="Arial" pitchFamily="34" charset="0"/>
              </a:rPr>
              <a:t>; </a:t>
            </a:r>
            <a:endParaRPr lang="az-Latn-AZ" sz="2000" b="1" dirty="0">
              <a:cs typeface="Arial" pitchFamily="34" charset="0"/>
            </a:endParaRPr>
          </a:p>
          <a:p>
            <a:pPr fontAlgn="base"/>
            <a:r>
              <a:rPr lang="az-Latn-AZ" sz="2000" b="1" dirty="0">
                <a:cs typeface="Arial" pitchFamily="34" charset="0"/>
              </a:rPr>
              <a:t>Tənha yaşayan ahıl insanlara  </a:t>
            </a:r>
            <a:r>
              <a:rPr lang="en-US" sz="2000" b="1" dirty="0" err="1">
                <a:cs typeface="Arial" pitchFamily="34" charset="0"/>
              </a:rPr>
              <a:t>depressiya</a:t>
            </a:r>
            <a:r>
              <a:rPr lang="en-US" sz="2000" b="1" dirty="0">
                <a:cs typeface="Arial" pitchFamily="34" charset="0"/>
              </a:rPr>
              <a:t> </a:t>
            </a:r>
            <a:r>
              <a:rPr lang="en-US" sz="2000" b="1" dirty="0" err="1">
                <a:cs typeface="Arial" pitchFamily="34" charset="0"/>
              </a:rPr>
              <a:t>və</a:t>
            </a:r>
            <a:r>
              <a:rPr lang="en-US" sz="2000" b="1" dirty="0">
                <a:cs typeface="Arial" pitchFamily="34" charset="0"/>
              </a:rPr>
              <a:t> </a:t>
            </a:r>
            <a:r>
              <a:rPr lang="az-Latn-AZ" sz="2000" b="1" dirty="0">
                <a:cs typeface="Arial" pitchFamily="34" charset="0"/>
              </a:rPr>
              <a:t>təlaşın </a:t>
            </a:r>
            <a:r>
              <a:rPr lang="en-US" sz="2000" b="1" dirty="0" err="1">
                <a:cs typeface="Arial" pitchFamily="34" charset="0"/>
              </a:rPr>
              <a:t>öhdəsindən</a:t>
            </a:r>
            <a:r>
              <a:rPr lang="en-US" sz="2000" b="1" dirty="0">
                <a:cs typeface="Arial" pitchFamily="34" charset="0"/>
              </a:rPr>
              <a:t> </a:t>
            </a:r>
            <a:r>
              <a:rPr lang="en-US" sz="2000" b="1" dirty="0" err="1">
                <a:cs typeface="Arial" pitchFamily="34" charset="0"/>
              </a:rPr>
              <a:t>gəlməyə</a:t>
            </a:r>
            <a:r>
              <a:rPr lang="en-US" sz="2000" b="1" dirty="0">
                <a:cs typeface="Arial" pitchFamily="34" charset="0"/>
              </a:rPr>
              <a:t> </a:t>
            </a:r>
            <a:r>
              <a:rPr lang="en-US" sz="2000" b="1" dirty="0" err="1">
                <a:cs typeface="Arial" pitchFamily="34" charset="0"/>
              </a:rPr>
              <a:t>kömək</a:t>
            </a:r>
            <a:r>
              <a:rPr lang="en-US" sz="2000" b="1" dirty="0">
                <a:cs typeface="Arial" pitchFamily="34" charset="0"/>
              </a:rPr>
              <a:t> </a:t>
            </a:r>
            <a:r>
              <a:rPr lang="en-US" sz="2000" b="1" dirty="0" err="1">
                <a:cs typeface="Arial" pitchFamily="34" charset="0"/>
              </a:rPr>
              <a:t>edən</a:t>
            </a:r>
            <a:r>
              <a:rPr lang="en-US" sz="2000" b="1" dirty="0">
                <a:cs typeface="Arial" pitchFamily="34" charset="0"/>
              </a:rPr>
              <a:t> </a:t>
            </a:r>
            <a:r>
              <a:rPr lang="en-US" sz="2000" b="1" dirty="0" err="1">
                <a:cs typeface="Arial" pitchFamily="34" charset="0"/>
              </a:rPr>
              <a:t>rəqəmsal</a:t>
            </a:r>
            <a:r>
              <a:rPr lang="en-US" sz="2000" b="1" dirty="0">
                <a:cs typeface="Arial" pitchFamily="34" charset="0"/>
              </a:rPr>
              <a:t> </a:t>
            </a:r>
            <a:r>
              <a:rPr lang="en-US" sz="2000" b="1" dirty="0" err="1">
                <a:cs typeface="Arial" pitchFamily="34" charset="0"/>
              </a:rPr>
              <a:t>ev</a:t>
            </a:r>
            <a:r>
              <a:rPr lang="en-US" sz="2000" b="1" dirty="0">
                <a:cs typeface="Arial" pitchFamily="34" charset="0"/>
              </a:rPr>
              <a:t> </a:t>
            </a:r>
            <a:r>
              <a:rPr lang="en-US" sz="2000" b="1" dirty="0" err="1">
                <a:cs typeface="Arial" pitchFamily="34" charset="0"/>
              </a:rPr>
              <a:t>heyvanları</a:t>
            </a:r>
            <a:r>
              <a:rPr lang="en-US" sz="2000" b="1" dirty="0">
                <a:cs typeface="Arial" pitchFamily="34" charset="0"/>
              </a:rPr>
              <a:t>;</a:t>
            </a:r>
            <a:endParaRPr lang="az-Latn-AZ" sz="2000" b="1" dirty="0">
              <a:cs typeface="Arial" pitchFamily="34" charset="0"/>
            </a:endParaRPr>
          </a:p>
          <a:p>
            <a:pPr fontAlgn="base"/>
            <a:r>
              <a:rPr lang="en-US" sz="2000" b="1" dirty="0">
                <a:cs typeface="Arial" pitchFamily="34" charset="0"/>
              </a:rPr>
              <a:t> Bu </a:t>
            </a:r>
            <a:r>
              <a:rPr lang="en-US" sz="2000" b="1" dirty="0" err="1">
                <a:cs typeface="Arial" pitchFamily="34" charset="0"/>
              </a:rPr>
              <a:t>texnologiya</a:t>
            </a:r>
            <a:r>
              <a:rPr lang="en-US" sz="2000" b="1" dirty="0">
                <a:cs typeface="Arial" pitchFamily="34" charset="0"/>
              </a:rPr>
              <a:t> </a:t>
            </a:r>
            <a:r>
              <a:rPr lang="az-Latn-AZ" sz="2000" b="1" dirty="0">
                <a:cs typeface="Arial" pitchFamily="34" charset="0"/>
              </a:rPr>
              <a:t>ABŞ-d</a:t>
            </a:r>
            <a:r>
              <a:rPr lang="en-US" sz="2000" b="1" dirty="0">
                <a:cs typeface="Arial" pitchFamily="34" charset="0"/>
              </a:rPr>
              <a:t>a</a:t>
            </a:r>
            <a:r>
              <a:rPr lang="az-Latn-AZ" sz="2000" b="1" dirty="0">
                <a:cs typeface="Arial" pitchFamily="34" charset="0"/>
              </a:rPr>
              <a:t> </a:t>
            </a:r>
            <a:r>
              <a:rPr lang="en-US" sz="2000" b="1" dirty="0" err="1">
                <a:cs typeface="Arial" pitchFamily="34" charset="0"/>
              </a:rPr>
              <a:t>evdə</a:t>
            </a:r>
            <a:r>
              <a:rPr lang="en-US" sz="2000" b="1" dirty="0">
                <a:cs typeface="Arial" pitchFamily="34" charset="0"/>
              </a:rPr>
              <a:t> </a:t>
            </a:r>
            <a:r>
              <a:rPr lang="en-US" sz="2000" b="1" dirty="0" err="1">
                <a:cs typeface="Arial" pitchFamily="34" charset="0"/>
              </a:rPr>
              <a:t>və</a:t>
            </a:r>
            <a:r>
              <a:rPr lang="en-US" sz="2000" b="1" dirty="0">
                <a:cs typeface="Arial" pitchFamily="34" charset="0"/>
              </a:rPr>
              <a:t> </a:t>
            </a:r>
            <a:r>
              <a:rPr lang="en-US" sz="2000" b="1" dirty="0" err="1">
                <a:cs typeface="Arial" pitchFamily="34" charset="0"/>
              </a:rPr>
              <a:t>stasionar</a:t>
            </a:r>
            <a:r>
              <a:rPr lang="en-US" sz="2000" b="1" dirty="0">
                <a:cs typeface="Arial" pitchFamily="34" charset="0"/>
              </a:rPr>
              <a:t> </a:t>
            </a:r>
            <a:r>
              <a:rPr lang="en-US" sz="2000" b="1" dirty="0" err="1">
                <a:cs typeface="Arial" pitchFamily="34" charset="0"/>
              </a:rPr>
              <a:t>xəstələr</a:t>
            </a:r>
            <a:r>
              <a:rPr lang="en-US" sz="2000" b="1" dirty="0">
                <a:cs typeface="Arial" pitchFamily="34" charset="0"/>
              </a:rPr>
              <a:t> </a:t>
            </a:r>
            <a:r>
              <a:rPr lang="en-US" sz="2000" b="1" dirty="0" err="1">
                <a:cs typeface="Arial" pitchFamily="34" charset="0"/>
              </a:rPr>
              <a:t>tərəfindən</a:t>
            </a:r>
            <a:r>
              <a:rPr lang="en-US" sz="2000" b="1" dirty="0">
                <a:cs typeface="Arial" pitchFamily="34" charset="0"/>
              </a:rPr>
              <a:t> </a:t>
            </a:r>
            <a:r>
              <a:rPr lang="en-US" sz="2000" b="1" dirty="0" err="1">
                <a:cs typeface="Arial" pitchFamily="34" charset="0"/>
              </a:rPr>
              <a:t>istifadə</a:t>
            </a:r>
            <a:r>
              <a:rPr lang="en-US" sz="2000" b="1" dirty="0">
                <a:cs typeface="Arial" pitchFamily="34" charset="0"/>
              </a:rPr>
              <a:t> </a:t>
            </a:r>
            <a:r>
              <a:rPr lang="en-US" sz="2000" b="1" dirty="0" err="1">
                <a:cs typeface="Arial" pitchFamily="34" charset="0"/>
              </a:rPr>
              <a:t>olunur</a:t>
            </a:r>
            <a:r>
              <a:rPr lang="en-US" sz="2000" b="1" dirty="0">
                <a:cs typeface="Arial" pitchFamily="34" charset="0"/>
              </a:rPr>
              <a:t>.</a:t>
            </a:r>
            <a:r>
              <a:rPr lang="az-Latn-AZ" sz="2000" b="1" dirty="0">
                <a:cs typeface="Arial" pitchFamily="34" charset="0"/>
              </a:rPr>
              <a:t> </a:t>
            </a:r>
            <a:endParaRPr lang="en-US" sz="2000" b="1" dirty="0">
              <a:cs typeface="Arial" pitchFamily="34" charset="0"/>
            </a:endParaRPr>
          </a:p>
          <a:p>
            <a:endParaRPr lang="ru-RU" sz="2400" dirty="0"/>
          </a:p>
        </p:txBody>
      </p:sp>
      <p:sp>
        <p:nvSpPr>
          <p:cNvPr id="5" name="Subtitle 2">
            <a:extLst>
              <a:ext uri="{FF2B5EF4-FFF2-40B4-BE49-F238E27FC236}">
                <a16:creationId xmlns:a16="http://schemas.microsoft.com/office/drawing/2014/main" id="{44D36724-6714-C745-B2AB-A5293F9AA694}"/>
              </a:ext>
            </a:extLst>
          </p:cNvPr>
          <p:cNvSpPr txBox="1">
            <a:spLocks/>
          </p:cNvSpPr>
          <p:nvPr/>
        </p:nvSpPr>
        <p:spPr>
          <a:xfrm>
            <a:off x="1415267" y="6305914"/>
            <a:ext cx="8884380" cy="5860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pPr algn="ctr"/>
            <a:r>
              <a:rPr lang="en-US" sz="1000" b="1" cap="all" dirty="0">
                <a:solidFill>
                  <a:schemeClr val="accent6">
                    <a:lumMod val="75000"/>
                  </a:schemeClr>
                </a:solidFill>
                <a:latin typeface="+mj-lt"/>
                <a:ea typeface="+mj-ea"/>
                <a:cs typeface="+mj-cs"/>
              </a:rPr>
              <a:t>National congress of </a:t>
            </a:r>
            <a:r>
              <a:rPr lang="en-US" sz="1000" b="1" cap="all" dirty="0" err="1">
                <a:solidFill>
                  <a:schemeClr val="accent6">
                    <a:lumMod val="75000"/>
                  </a:schemeClr>
                </a:solidFill>
                <a:latin typeface="+mj-lt"/>
                <a:ea typeface="+mj-ea"/>
                <a:cs typeface="+mj-cs"/>
              </a:rPr>
              <a:t>Asc</a:t>
            </a:r>
            <a:r>
              <a:rPr lang="en-US" sz="1000" b="1" cap="all" dirty="0">
                <a:solidFill>
                  <a:schemeClr val="accent6">
                    <a:lumMod val="75000"/>
                  </a:schemeClr>
                </a:solidFill>
                <a:latin typeface="+mj-lt"/>
                <a:ea typeface="+mj-ea"/>
                <a:cs typeface="+mj-cs"/>
              </a:rPr>
              <a:t> - AKC-</a:t>
            </a:r>
            <a:r>
              <a:rPr lang="en-US" sz="1000" b="1" cap="all" dirty="0" err="1">
                <a:solidFill>
                  <a:schemeClr val="accent6">
                    <a:lumMod val="75000"/>
                  </a:schemeClr>
                </a:solidFill>
                <a:latin typeface="+mj-lt"/>
                <a:ea typeface="+mj-ea"/>
                <a:cs typeface="+mj-cs"/>
              </a:rPr>
              <a:t>nin</a:t>
            </a:r>
            <a:r>
              <a:rPr lang="en-US" sz="1000" b="1" cap="all" dirty="0">
                <a:solidFill>
                  <a:schemeClr val="accent6">
                    <a:lumMod val="75000"/>
                  </a:schemeClr>
                </a:solidFill>
                <a:latin typeface="+mj-lt"/>
                <a:ea typeface="+mj-ea"/>
                <a:cs typeface="+mj-cs"/>
              </a:rPr>
              <a:t> </a:t>
            </a:r>
            <a:r>
              <a:rPr lang="en-US" sz="1000" b="1" cap="all" dirty="0" err="1">
                <a:solidFill>
                  <a:schemeClr val="accent6">
                    <a:lumMod val="75000"/>
                  </a:schemeClr>
                </a:solidFill>
                <a:latin typeface="+mj-lt"/>
                <a:ea typeface="+mj-ea"/>
                <a:cs typeface="+mj-cs"/>
              </a:rPr>
              <a:t>milli</a:t>
            </a:r>
            <a:r>
              <a:rPr lang="en-US" sz="1000" b="1" cap="all" dirty="0">
                <a:solidFill>
                  <a:schemeClr val="accent6">
                    <a:lumMod val="75000"/>
                  </a:schemeClr>
                </a:solidFill>
                <a:latin typeface="+mj-lt"/>
                <a:ea typeface="+mj-ea"/>
                <a:cs typeface="+mj-cs"/>
              </a:rPr>
              <a:t> </a:t>
            </a:r>
            <a:r>
              <a:rPr lang="en-US" sz="1000" b="1" cap="all" dirty="0" err="1">
                <a:solidFill>
                  <a:schemeClr val="accent6">
                    <a:lumMod val="75000"/>
                  </a:schemeClr>
                </a:solidFill>
                <a:latin typeface="+mj-lt"/>
                <a:ea typeface="+mj-ea"/>
                <a:cs typeface="+mj-cs"/>
              </a:rPr>
              <a:t>konqresi</a:t>
            </a:r>
            <a:r>
              <a:rPr lang="en-US" sz="1000" b="1" cap="all" dirty="0">
                <a:solidFill>
                  <a:schemeClr val="accent6">
                    <a:lumMod val="75000"/>
                  </a:schemeClr>
                </a:solidFill>
                <a:latin typeface="+mj-lt"/>
                <a:ea typeface="+mj-ea"/>
                <a:cs typeface="+mj-cs"/>
              </a:rPr>
              <a:t> </a:t>
            </a:r>
          </a:p>
          <a:p>
            <a:pPr algn="ctr"/>
            <a:r>
              <a:rPr lang="en-US" sz="1000" b="1" cap="all" dirty="0" err="1">
                <a:solidFill>
                  <a:schemeClr val="accent6">
                    <a:lumMod val="75000"/>
                  </a:schemeClr>
                </a:solidFill>
                <a:latin typeface="+mj-lt"/>
                <a:ea typeface="+mj-ea"/>
                <a:cs typeface="+mj-cs"/>
              </a:rPr>
              <a:t>Dekabr</a:t>
            </a:r>
            <a:r>
              <a:rPr lang="en-US" sz="1000" b="1" cap="all" dirty="0">
                <a:solidFill>
                  <a:schemeClr val="accent6">
                    <a:lumMod val="75000"/>
                  </a:schemeClr>
                </a:solidFill>
                <a:latin typeface="+mj-lt"/>
                <a:ea typeface="+mj-ea"/>
                <a:cs typeface="+mj-cs"/>
              </a:rPr>
              <a:t> 10-11, 2022</a:t>
            </a:r>
          </a:p>
        </p:txBody>
      </p:sp>
    </p:spTree>
    <p:extLst>
      <p:ext uri="{BB962C8B-B14F-4D97-AF65-F5344CB8AC3E}">
        <p14:creationId xmlns:p14="http://schemas.microsoft.com/office/powerpoint/2010/main" val="135131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947" y="476269"/>
            <a:ext cx="10515600" cy="535531"/>
          </a:xfrm>
        </p:spPr>
        <p:txBody>
          <a:bodyPr wrap="square">
            <a:spAutoFit/>
          </a:bodyPr>
          <a:lstStyle/>
          <a:p>
            <a:pPr algn="ctr"/>
            <a:r>
              <a:rPr lang="az-Latn-AZ" sz="3200" b="1" dirty="0">
                <a:solidFill>
                  <a:schemeClr val="accent2"/>
                </a:solidFill>
                <a:ea typeface="+mn-ea"/>
                <a:cs typeface="+mn-cs"/>
              </a:rPr>
              <a:t>Nəticə</a:t>
            </a:r>
            <a:endParaRPr lang="ru-RU" sz="3200" b="1" dirty="0">
              <a:solidFill>
                <a:schemeClr val="accent2"/>
              </a:solidFill>
              <a:ea typeface="+mn-ea"/>
              <a:cs typeface="+mn-cs"/>
            </a:endParaRPr>
          </a:p>
        </p:txBody>
      </p:sp>
      <p:sp>
        <p:nvSpPr>
          <p:cNvPr id="3" name="Объект 2"/>
          <p:cNvSpPr>
            <a:spLocks noGrp="1"/>
          </p:cNvSpPr>
          <p:nvPr>
            <p:ph idx="1"/>
          </p:nvPr>
        </p:nvSpPr>
        <p:spPr>
          <a:xfrm>
            <a:off x="640515" y="1295050"/>
            <a:ext cx="11060875" cy="4869078"/>
          </a:xfrm>
        </p:spPr>
        <p:txBody>
          <a:bodyPr>
            <a:noAutofit/>
          </a:bodyPr>
          <a:lstStyle/>
          <a:p>
            <a:r>
              <a:rPr lang="az-Latn-AZ" b="1" dirty="0">
                <a:cs typeface="Arial" pitchFamily="34" charset="0"/>
              </a:rPr>
              <a:t>Yeni texnologiyaların inkişafı ÜDX profilaktikasında, monitorlanması və proqnozlaşdırılmasında əhəmiyyətli dəyişikliklərə səbəb olmuşdur.</a:t>
            </a:r>
          </a:p>
          <a:p>
            <a:r>
              <a:rPr lang="az-Latn-AZ" b="1" dirty="0">
                <a:cs typeface="Arial" pitchFamily="34" charset="0"/>
              </a:rPr>
              <a:t>Teletibb ilə ixtisaslaşmış səhiyyə xidmətlərini  ucqar bölgələrə çatdıraraq  tibbi yardımın göstərilməsindəki qeyri-bərabərliyi aradan qaldırmaq mümkündür.</a:t>
            </a:r>
          </a:p>
          <a:p>
            <a:r>
              <a:rPr lang="az-Latn-AZ" b="1" dirty="0">
                <a:cs typeface="Arial" pitchFamily="34" charset="0"/>
              </a:rPr>
              <a:t>Birincili və ikincili kardioprofilaktika tədbirlərinin effektivliyinin təmin olunmasında xəstələrin maarifləndirilməsi, onların və səhiyyə işçilərinin (xüsusən ilkin səhiyyə sahəsinin) İT sahəsində savadlandırılması vacibdir.</a:t>
            </a:r>
          </a:p>
          <a:p>
            <a:r>
              <a:rPr lang="az-Latn-AZ" b="1" dirty="0">
                <a:cs typeface="Arial" pitchFamily="34" charset="0"/>
              </a:rPr>
              <a:t>Rəqəmsal texnologiyaların səhiyyə sahəsində, o cümlədən kardioprofilaktikada  geniş tətbiqi üçün geyilən (daşınabilən) cihazların təkmilləşdirilməsi və əlçatanlığının təmin olunması vacibdir. Bu zaman </a:t>
            </a:r>
            <a:r>
              <a:rPr lang="en-US" b="1" dirty="0" err="1">
                <a:cs typeface="Arial" pitchFamily="34" charset="0"/>
              </a:rPr>
              <a:t>doğru</a:t>
            </a:r>
            <a:r>
              <a:rPr lang="en-US" b="1" dirty="0">
                <a:cs typeface="Arial" pitchFamily="34" charset="0"/>
              </a:rPr>
              <a:t> </a:t>
            </a:r>
            <a:r>
              <a:rPr lang="en-US" b="1" dirty="0" err="1">
                <a:cs typeface="Arial" pitchFamily="34" charset="0"/>
              </a:rPr>
              <a:t>xəstə</a:t>
            </a:r>
            <a:r>
              <a:rPr lang="en-US" b="1" dirty="0">
                <a:cs typeface="Arial" pitchFamily="34" charset="0"/>
              </a:rPr>
              <a:t> </a:t>
            </a:r>
            <a:r>
              <a:rPr lang="en-US" b="1" dirty="0" err="1">
                <a:cs typeface="Arial" pitchFamily="34" charset="0"/>
              </a:rPr>
              <a:t>üçün</a:t>
            </a:r>
            <a:r>
              <a:rPr lang="en-US" b="1" dirty="0">
                <a:cs typeface="Arial" pitchFamily="34" charset="0"/>
              </a:rPr>
              <a:t> </a:t>
            </a:r>
            <a:r>
              <a:rPr lang="en-US" b="1" dirty="0" err="1">
                <a:cs typeface="Arial" pitchFamily="34" charset="0"/>
              </a:rPr>
              <a:t>doğru</a:t>
            </a:r>
            <a:r>
              <a:rPr lang="en-US" b="1" dirty="0">
                <a:cs typeface="Arial" pitchFamily="34" charset="0"/>
              </a:rPr>
              <a:t> </a:t>
            </a:r>
            <a:r>
              <a:rPr lang="en-US" b="1" dirty="0" err="1">
                <a:cs typeface="Arial" pitchFamily="34" charset="0"/>
              </a:rPr>
              <a:t>texnologiya</a:t>
            </a:r>
            <a:r>
              <a:rPr lang="en-US" b="1" dirty="0">
                <a:cs typeface="Arial" pitchFamily="34" charset="0"/>
              </a:rPr>
              <a:t> </a:t>
            </a:r>
            <a:r>
              <a:rPr lang="en-US" b="1" dirty="0" err="1">
                <a:cs typeface="Arial" pitchFamily="34" charset="0"/>
              </a:rPr>
              <a:t>doğru</a:t>
            </a:r>
            <a:r>
              <a:rPr lang="en-US" b="1" dirty="0">
                <a:cs typeface="Arial" pitchFamily="34" charset="0"/>
              </a:rPr>
              <a:t> </a:t>
            </a:r>
            <a:r>
              <a:rPr lang="en-US" b="1" dirty="0" err="1">
                <a:cs typeface="Arial" pitchFamily="34" charset="0"/>
              </a:rPr>
              <a:t>zamanda</a:t>
            </a:r>
            <a:r>
              <a:rPr lang="en-US" b="1" dirty="0">
                <a:cs typeface="Arial" pitchFamily="34" charset="0"/>
              </a:rPr>
              <a:t>  </a:t>
            </a:r>
            <a:r>
              <a:rPr lang="az-Latn-AZ" b="1" dirty="0">
                <a:cs typeface="Arial" pitchFamily="34" charset="0"/>
              </a:rPr>
              <a:t>seçilməlidir</a:t>
            </a:r>
            <a:r>
              <a:rPr lang="en-US" b="1" dirty="0">
                <a:cs typeface="Arial" pitchFamily="34" charset="0"/>
              </a:rPr>
              <a:t>.</a:t>
            </a:r>
            <a:endParaRPr lang="az-Latn-AZ" b="1" dirty="0">
              <a:cs typeface="Arial" pitchFamily="34" charset="0"/>
            </a:endParaRPr>
          </a:p>
          <a:p>
            <a:r>
              <a:rPr lang="az-Latn-AZ" b="1" dirty="0">
                <a:cs typeface="Arial" pitchFamily="34" charset="0"/>
              </a:rPr>
              <a:t>Süni intellektin tibbi təcrübədə geniş tətbiqi əhəmiyyətli maliyyə yatırımı tələb edir. Lakin bu,  son nəticədə ÜDX-ni daha dəqiq proqnozlaşdırmaq və onların qarşısını almaq, xəstələrin nəticələrini yaxşılaşdırmaqla səhiyyə xərclərinin azalmasına səbəb olacaq.</a:t>
            </a:r>
          </a:p>
          <a:p>
            <a:endParaRPr lang="az-Latn-AZ" b="1" dirty="0">
              <a:cs typeface="Arial" pitchFamily="34" charset="0"/>
            </a:endParaRPr>
          </a:p>
          <a:p>
            <a:endParaRPr lang="az-Latn-AZ" b="1" dirty="0">
              <a:cs typeface="Arial" pitchFamily="34" charset="0"/>
            </a:endParaRPr>
          </a:p>
          <a:p>
            <a:endParaRPr lang="ru-RU" b="1" dirty="0">
              <a:cs typeface="Arial" pitchFamily="34" charset="0"/>
            </a:endParaRPr>
          </a:p>
          <a:p>
            <a:endParaRPr lang="ru-RU" b="1" dirty="0">
              <a:cs typeface="Arial" pitchFamily="34" charset="0"/>
            </a:endParaRPr>
          </a:p>
        </p:txBody>
      </p:sp>
      <p:sp>
        <p:nvSpPr>
          <p:cNvPr id="4" name="Subtitle 2">
            <a:extLst>
              <a:ext uri="{FF2B5EF4-FFF2-40B4-BE49-F238E27FC236}">
                <a16:creationId xmlns:a16="http://schemas.microsoft.com/office/drawing/2014/main" id="{0C2C013F-B149-0B4A-A062-04F79DEA8D0A}"/>
              </a:ext>
            </a:extLst>
          </p:cNvPr>
          <p:cNvSpPr txBox="1">
            <a:spLocks/>
          </p:cNvSpPr>
          <p:nvPr/>
        </p:nvSpPr>
        <p:spPr>
          <a:xfrm>
            <a:off x="1582557" y="6271936"/>
            <a:ext cx="8884380" cy="5860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pPr algn="ctr"/>
            <a:r>
              <a:rPr lang="en-US" sz="1000" b="1" cap="all" dirty="0">
                <a:solidFill>
                  <a:schemeClr val="accent6">
                    <a:lumMod val="75000"/>
                  </a:schemeClr>
                </a:solidFill>
                <a:latin typeface="+mj-lt"/>
                <a:ea typeface="+mj-ea"/>
                <a:cs typeface="+mj-cs"/>
              </a:rPr>
              <a:t>National congress of </a:t>
            </a:r>
            <a:r>
              <a:rPr lang="en-US" sz="1000" b="1" cap="all" dirty="0" err="1">
                <a:solidFill>
                  <a:schemeClr val="accent6">
                    <a:lumMod val="75000"/>
                  </a:schemeClr>
                </a:solidFill>
                <a:latin typeface="+mj-lt"/>
                <a:ea typeface="+mj-ea"/>
                <a:cs typeface="+mj-cs"/>
              </a:rPr>
              <a:t>Asc</a:t>
            </a:r>
            <a:r>
              <a:rPr lang="en-US" sz="1000" b="1" cap="all" dirty="0">
                <a:solidFill>
                  <a:schemeClr val="accent6">
                    <a:lumMod val="75000"/>
                  </a:schemeClr>
                </a:solidFill>
                <a:latin typeface="+mj-lt"/>
                <a:ea typeface="+mj-ea"/>
                <a:cs typeface="+mj-cs"/>
              </a:rPr>
              <a:t> - AKC-</a:t>
            </a:r>
            <a:r>
              <a:rPr lang="en-US" sz="1000" b="1" cap="all" dirty="0" err="1">
                <a:solidFill>
                  <a:schemeClr val="accent6">
                    <a:lumMod val="75000"/>
                  </a:schemeClr>
                </a:solidFill>
                <a:latin typeface="+mj-lt"/>
                <a:ea typeface="+mj-ea"/>
                <a:cs typeface="+mj-cs"/>
              </a:rPr>
              <a:t>nin</a:t>
            </a:r>
            <a:r>
              <a:rPr lang="en-US" sz="1000" b="1" cap="all" dirty="0">
                <a:solidFill>
                  <a:schemeClr val="accent6">
                    <a:lumMod val="75000"/>
                  </a:schemeClr>
                </a:solidFill>
                <a:latin typeface="+mj-lt"/>
                <a:ea typeface="+mj-ea"/>
                <a:cs typeface="+mj-cs"/>
              </a:rPr>
              <a:t> </a:t>
            </a:r>
            <a:r>
              <a:rPr lang="en-US" sz="1000" b="1" cap="all" dirty="0" err="1">
                <a:solidFill>
                  <a:schemeClr val="accent6">
                    <a:lumMod val="75000"/>
                  </a:schemeClr>
                </a:solidFill>
                <a:latin typeface="+mj-lt"/>
                <a:ea typeface="+mj-ea"/>
                <a:cs typeface="+mj-cs"/>
              </a:rPr>
              <a:t>milli</a:t>
            </a:r>
            <a:r>
              <a:rPr lang="en-US" sz="1000" b="1" cap="all" dirty="0">
                <a:solidFill>
                  <a:schemeClr val="accent6">
                    <a:lumMod val="75000"/>
                  </a:schemeClr>
                </a:solidFill>
                <a:latin typeface="+mj-lt"/>
                <a:ea typeface="+mj-ea"/>
                <a:cs typeface="+mj-cs"/>
              </a:rPr>
              <a:t> </a:t>
            </a:r>
            <a:r>
              <a:rPr lang="en-US" sz="1000" b="1" cap="all" dirty="0" err="1">
                <a:solidFill>
                  <a:schemeClr val="accent6">
                    <a:lumMod val="75000"/>
                  </a:schemeClr>
                </a:solidFill>
                <a:latin typeface="+mj-lt"/>
                <a:ea typeface="+mj-ea"/>
                <a:cs typeface="+mj-cs"/>
              </a:rPr>
              <a:t>konqresi</a:t>
            </a:r>
            <a:r>
              <a:rPr lang="en-US" sz="1000" b="1" cap="all" dirty="0">
                <a:solidFill>
                  <a:schemeClr val="accent6">
                    <a:lumMod val="75000"/>
                  </a:schemeClr>
                </a:solidFill>
                <a:latin typeface="+mj-lt"/>
                <a:ea typeface="+mj-ea"/>
                <a:cs typeface="+mj-cs"/>
              </a:rPr>
              <a:t> </a:t>
            </a:r>
          </a:p>
          <a:p>
            <a:pPr algn="ctr"/>
            <a:r>
              <a:rPr lang="en-US" sz="1000" b="1" cap="all" dirty="0" err="1">
                <a:solidFill>
                  <a:schemeClr val="accent6">
                    <a:lumMod val="75000"/>
                  </a:schemeClr>
                </a:solidFill>
                <a:latin typeface="+mj-lt"/>
                <a:ea typeface="+mj-ea"/>
                <a:cs typeface="+mj-cs"/>
              </a:rPr>
              <a:t>Dekabr</a:t>
            </a:r>
            <a:r>
              <a:rPr lang="en-US" sz="1000" b="1" cap="all" dirty="0">
                <a:solidFill>
                  <a:schemeClr val="accent6">
                    <a:lumMod val="75000"/>
                  </a:schemeClr>
                </a:solidFill>
                <a:latin typeface="+mj-lt"/>
                <a:ea typeface="+mj-ea"/>
                <a:cs typeface="+mj-cs"/>
              </a:rPr>
              <a:t> 10-11, 2022</a:t>
            </a:r>
          </a:p>
        </p:txBody>
      </p:sp>
    </p:spTree>
    <p:extLst>
      <p:ext uri="{BB962C8B-B14F-4D97-AF65-F5344CB8AC3E}">
        <p14:creationId xmlns:p14="http://schemas.microsoft.com/office/powerpoint/2010/main" val="2081479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869DEA-A0BE-3248-9160-0F706897EE6A}"/>
              </a:ext>
            </a:extLst>
          </p:cNvPr>
          <p:cNvPicPr>
            <a:picLocks noChangeAspect="1"/>
          </p:cNvPicPr>
          <p:nvPr/>
        </p:nvPicPr>
        <p:blipFill>
          <a:blip r:embed="rId2"/>
          <a:stretch>
            <a:fillRect/>
          </a:stretch>
        </p:blipFill>
        <p:spPr>
          <a:xfrm>
            <a:off x="0" y="0"/>
            <a:ext cx="12192000" cy="6879827"/>
          </a:xfrm>
          <a:prstGeom prst="rect">
            <a:avLst/>
          </a:prstGeom>
        </p:spPr>
      </p:pic>
      <p:sp>
        <p:nvSpPr>
          <p:cNvPr id="5" name="Rectangle 4">
            <a:extLst>
              <a:ext uri="{FF2B5EF4-FFF2-40B4-BE49-F238E27FC236}">
                <a16:creationId xmlns:a16="http://schemas.microsoft.com/office/drawing/2014/main" id="{E1349BBF-00AB-AF48-AD36-9DE6C56F7D6F}"/>
              </a:ext>
            </a:extLst>
          </p:cNvPr>
          <p:cNvSpPr/>
          <p:nvPr/>
        </p:nvSpPr>
        <p:spPr>
          <a:xfrm>
            <a:off x="5941671" y="3094261"/>
            <a:ext cx="6096000" cy="1569660"/>
          </a:xfrm>
          <a:prstGeom prst="rect">
            <a:avLst/>
          </a:prstGeom>
        </p:spPr>
        <p:txBody>
          <a:bodyPr>
            <a:spAutoFit/>
          </a:bodyPr>
          <a:lstStyle/>
          <a:p>
            <a:pPr algn="ctr">
              <a:spcBef>
                <a:spcPct val="0"/>
              </a:spcBef>
              <a:buNone/>
            </a:pPr>
            <a:r>
              <a:rPr lang="en-US" sz="3200" b="1" dirty="0" err="1">
                <a:solidFill>
                  <a:schemeClr val="bg1"/>
                </a:solidFill>
              </a:rPr>
              <a:t>Intellektual</a:t>
            </a:r>
            <a:r>
              <a:rPr lang="az-Latn-AZ" sz="3200" b="1" dirty="0">
                <a:solidFill>
                  <a:schemeClr val="bg1"/>
                </a:solidFill>
              </a:rPr>
              <a:t>la</a:t>
            </a:r>
            <a:r>
              <a:rPr lang="en-US" sz="3200" b="1" dirty="0">
                <a:solidFill>
                  <a:schemeClr val="bg1"/>
                </a:solidFill>
              </a:rPr>
              <a:t>r </a:t>
            </a:r>
            <a:r>
              <a:rPr lang="en-US" sz="3200" b="1" dirty="0" err="1">
                <a:solidFill>
                  <a:schemeClr val="bg1"/>
                </a:solidFill>
              </a:rPr>
              <a:t>probleml</a:t>
            </a:r>
            <a:r>
              <a:rPr lang="az-Latn-AZ" sz="3200" b="1" dirty="0">
                <a:solidFill>
                  <a:schemeClr val="bg1"/>
                </a:solidFill>
              </a:rPr>
              <a:t>əri həll edir, dahilər isə   </a:t>
            </a:r>
          </a:p>
          <a:p>
            <a:pPr algn="ctr">
              <a:spcBef>
                <a:spcPct val="0"/>
              </a:spcBef>
              <a:buNone/>
            </a:pPr>
            <a:r>
              <a:rPr lang="az-Latn-AZ" sz="3200" b="1" dirty="0">
                <a:solidFill>
                  <a:schemeClr val="bg1"/>
                </a:solidFill>
              </a:rPr>
              <a:t>onların qarşısını alır.</a:t>
            </a:r>
          </a:p>
        </p:txBody>
      </p:sp>
      <p:sp>
        <p:nvSpPr>
          <p:cNvPr id="6" name="Rectangle 5">
            <a:extLst>
              <a:ext uri="{FF2B5EF4-FFF2-40B4-BE49-F238E27FC236}">
                <a16:creationId xmlns:a16="http://schemas.microsoft.com/office/drawing/2014/main" id="{C2F8D3FE-1419-FD48-A9AF-31DA52899BD3}"/>
              </a:ext>
            </a:extLst>
          </p:cNvPr>
          <p:cNvSpPr/>
          <p:nvPr/>
        </p:nvSpPr>
        <p:spPr>
          <a:xfrm>
            <a:off x="9150783" y="6604084"/>
            <a:ext cx="3041217" cy="253916"/>
          </a:xfrm>
          <a:prstGeom prst="rect">
            <a:avLst/>
          </a:prstGeom>
        </p:spPr>
        <p:txBody>
          <a:bodyPr wrap="none">
            <a:spAutoFit/>
          </a:bodyPr>
          <a:lstStyle/>
          <a:p>
            <a:r>
              <a:rPr lang="en-US" sz="1050" dirty="0">
                <a:solidFill>
                  <a:schemeClr val="bg1"/>
                </a:solidFill>
              </a:rPr>
              <a:t>https://</a:t>
            </a:r>
            <a:r>
              <a:rPr lang="en-US" sz="1050" dirty="0" err="1">
                <a:solidFill>
                  <a:schemeClr val="bg1"/>
                </a:solidFill>
              </a:rPr>
              <a:t>www.dunyaatlasi.com</a:t>
            </a:r>
            <a:r>
              <a:rPr lang="en-US" sz="1050" dirty="0">
                <a:solidFill>
                  <a:schemeClr val="bg1"/>
                </a:solidFill>
              </a:rPr>
              <a:t>/albert-</a:t>
            </a:r>
            <a:r>
              <a:rPr lang="en-US" sz="1050" dirty="0" err="1">
                <a:solidFill>
                  <a:schemeClr val="bg1"/>
                </a:solidFill>
              </a:rPr>
              <a:t>einstein</a:t>
            </a:r>
            <a:r>
              <a:rPr lang="en-US" sz="1050" dirty="0">
                <a:solidFill>
                  <a:schemeClr val="bg1"/>
                </a:solidFill>
              </a:rPr>
              <a:t>/</a:t>
            </a:r>
          </a:p>
        </p:txBody>
      </p:sp>
    </p:spTree>
    <p:extLst>
      <p:ext uri="{BB962C8B-B14F-4D97-AF65-F5344CB8AC3E}">
        <p14:creationId xmlns:p14="http://schemas.microsoft.com/office/powerpoint/2010/main" val="274045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38408" y="2292831"/>
            <a:ext cx="9892553" cy="2119512"/>
          </a:xfrm>
        </p:spPr>
        <p:txBody>
          <a:bodyPr/>
          <a:lstStyle/>
          <a:p>
            <a:pPr marL="0" indent="0">
              <a:buNone/>
            </a:pPr>
            <a:r>
              <a:rPr lang="az-Latn-AZ" sz="3600" b="1" dirty="0">
                <a:solidFill>
                  <a:schemeClr val="accent2"/>
                </a:solidFill>
              </a:rPr>
              <a:t>DİQQƏTİNİZ ÜÇÜN</a:t>
            </a:r>
          </a:p>
          <a:p>
            <a:pPr marL="0" indent="0">
              <a:buNone/>
            </a:pPr>
            <a:r>
              <a:rPr lang="az-Latn-AZ" sz="3600" b="1" dirty="0">
                <a:solidFill>
                  <a:schemeClr val="accent2"/>
                </a:solidFill>
              </a:rPr>
              <a:t>                                     TƏŞƏKKÜR EDİRƏM!</a:t>
            </a:r>
            <a:endParaRPr lang="az-Latn-AZ" sz="3200" b="1" dirty="0">
              <a:solidFill>
                <a:schemeClr val="accent2"/>
              </a:solidFill>
            </a:endParaRPr>
          </a:p>
          <a:p>
            <a:pPr marL="0" indent="0">
              <a:buNone/>
            </a:pPr>
            <a:endParaRPr lang="en-US" b="1" dirty="0">
              <a:solidFill>
                <a:schemeClr val="accent2"/>
              </a:solidFill>
            </a:endParaRPr>
          </a:p>
          <a:p>
            <a:endParaRPr lang="az-Latn-AZ" b="1" dirty="0">
              <a:solidFill>
                <a:schemeClr val="accent2"/>
              </a:solidFill>
            </a:endParaRPr>
          </a:p>
          <a:p>
            <a:endParaRPr lang="az-Latn-AZ" b="1" dirty="0">
              <a:solidFill>
                <a:schemeClr val="accent2"/>
              </a:solidFill>
            </a:endParaRPr>
          </a:p>
          <a:p>
            <a:pPr marL="0" indent="0">
              <a:buNone/>
            </a:pPr>
            <a:endParaRPr lang="ru-RU" b="1" dirty="0">
              <a:solidFill>
                <a:schemeClr val="accent2"/>
              </a:solidFill>
            </a:endParaRPr>
          </a:p>
        </p:txBody>
      </p:sp>
      <p:sp>
        <p:nvSpPr>
          <p:cNvPr id="4" name="Subtitle 2">
            <a:extLst>
              <a:ext uri="{FF2B5EF4-FFF2-40B4-BE49-F238E27FC236}">
                <a16:creationId xmlns:a16="http://schemas.microsoft.com/office/drawing/2014/main" id="{B4C0D812-CA11-4149-899A-C5B52ACEF62C}"/>
              </a:ext>
            </a:extLst>
          </p:cNvPr>
          <p:cNvSpPr txBox="1">
            <a:spLocks/>
          </p:cNvSpPr>
          <p:nvPr/>
        </p:nvSpPr>
        <p:spPr>
          <a:xfrm>
            <a:off x="1108704" y="6373985"/>
            <a:ext cx="8884380" cy="5860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pPr algn="ctr"/>
            <a:r>
              <a:rPr lang="en-US" sz="1000" b="1" cap="all" dirty="0">
                <a:solidFill>
                  <a:schemeClr val="accent6">
                    <a:lumMod val="75000"/>
                  </a:schemeClr>
                </a:solidFill>
                <a:latin typeface="+mj-lt"/>
                <a:ea typeface="+mj-ea"/>
                <a:cs typeface="+mj-cs"/>
              </a:rPr>
              <a:t>National congress of </a:t>
            </a:r>
            <a:r>
              <a:rPr lang="en-US" sz="1000" b="1" cap="all" dirty="0" err="1">
                <a:solidFill>
                  <a:schemeClr val="accent6">
                    <a:lumMod val="75000"/>
                  </a:schemeClr>
                </a:solidFill>
                <a:latin typeface="+mj-lt"/>
                <a:ea typeface="+mj-ea"/>
                <a:cs typeface="+mj-cs"/>
              </a:rPr>
              <a:t>Asc</a:t>
            </a:r>
            <a:r>
              <a:rPr lang="en-US" sz="1000" b="1" cap="all" dirty="0">
                <a:solidFill>
                  <a:schemeClr val="accent6">
                    <a:lumMod val="75000"/>
                  </a:schemeClr>
                </a:solidFill>
                <a:latin typeface="+mj-lt"/>
                <a:ea typeface="+mj-ea"/>
                <a:cs typeface="+mj-cs"/>
              </a:rPr>
              <a:t> - AKC-</a:t>
            </a:r>
            <a:r>
              <a:rPr lang="en-US" sz="1000" b="1" cap="all" dirty="0" err="1">
                <a:solidFill>
                  <a:schemeClr val="accent6">
                    <a:lumMod val="75000"/>
                  </a:schemeClr>
                </a:solidFill>
                <a:latin typeface="+mj-lt"/>
                <a:ea typeface="+mj-ea"/>
                <a:cs typeface="+mj-cs"/>
              </a:rPr>
              <a:t>nin</a:t>
            </a:r>
            <a:r>
              <a:rPr lang="en-US" sz="1000" b="1" cap="all" dirty="0">
                <a:solidFill>
                  <a:schemeClr val="accent6">
                    <a:lumMod val="75000"/>
                  </a:schemeClr>
                </a:solidFill>
                <a:latin typeface="+mj-lt"/>
                <a:ea typeface="+mj-ea"/>
                <a:cs typeface="+mj-cs"/>
              </a:rPr>
              <a:t> </a:t>
            </a:r>
            <a:r>
              <a:rPr lang="en-US" sz="1000" b="1" cap="all" dirty="0" err="1">
                <a:solidFill>
                  <a:schemeClr val="accent6">
                    <a:lumMod val="75000"/>
                  </a:schemeClr>
                </a:solidFill>
                <a:latin typeface="+mj-lt"/>
                <a:ea typeface="+mj-ea"/>
                <a:cs typeface="+mj-cs"/>
              </a:rPr>
              <a:t>milli</a:t>
            </a:r>
            <a:r>
              <a:rPr lang="en-US" sz="1000" b="1" cap="all" dirty="0">
                <a:solidFill>
                  <a:schemeClr val="accent6">
                    <a:lumMod val="75000"/>
                  </a:schemeClr>
                </a:solidFill>
                <a:latin typeface="+mj-lt"/>
                <a:ea typeface="+mj-ea"/>
                <a:cs typeface="+mj-cs"/>
              </a:rPr>
              <a:t> </a:t>
            </a:r>
            <a:r>
              <a:rPr lang="en-US" sz="1000" b="1" cap="all" dirty="0" err="1">
                <a:solidFill>
                  <a:schemeClr val="accent6">
                    <a:lumMod val="75000"/>
                  </a:schemeClr>
                </a:solidFill>
                <a:latin typeface="+mj-lt"/>
                <a:ea typeface="+mj-ea"/>
                <a:cs typeface="+mj-cs"/>
              </a:rPr>
              <a:t>konqresi</a:t>
            </a:r>
            <a:r>
              <a:rPr lang="en-US" sz="1000" b="1" cap="all" dirty="0">
                <a:solidFill>
                  <a:schemeClr val="accent6">
                    <a:lumMod val="75000"/>
                  </a:schemeClr>
                </a:solidFill>
                <a:latin typeface="+mj-lt"/>
                <a:ea typeface="+mj-ea"/>
                <a:cs typeface="+mj-cs"/>
              </a:rPr>
              <a:t> </a:t>
            </a:r>
          </a:p>
          <a:p>
            <a:pPr algn="ctr"/>
            <a:r>
              <a:rPr lang="en-US" sz="1000" b="1" cap="all" dirty="0" err="1">
                <a:solidFill>
                  <a:schemeClr val="accent6">
                    <a:lumMod val="75000"/>
                  </a:schemeClr>
                </a:solidFill>
                <a:latin typeface="+mj-lt"/>
                <a:ea typeface="+mj-ea"/>
                <a:cs typeface="+mj-cs"/>
              </a:rPr>
              <a:t>Dekabr</a:t>
            </a:r>
            <a:r>
              <a:rPr lang="en-US" sz="1000" b="1" cap="all" dirty="0">
                <a:solidFill>
                  <a:schemeClr val="accent6">
                    <a:lumMod val="75000"/>
                  </a:schemeClr>
                </a:solidFill>
                <a:latin typeface="+mj-lt"/>
                <a:ea typeface="+mj-ea"/>
                <a:cs typeface="+mj-cs"/>
              </a:rPr>
              <a:t> 10-11, 2022</a:t>
            </a:r>
          </a:p>
        </p:txBody>
      </p:sp>
    </p:spTree>
    <p:extLst>
      <p:ext uri="{BB962C8B-B14F-4D97-AF65-F5344CB8AC3E}">
        <p14:creationId xmlns:p14="http://schemas.microsoft.com/office/powerpoint/2010/main" val="3188580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1304" y="552406"/>
            <a:ext cx="10927976" cy="715530"/>
          </a:xfrm>
        </p:spPr>
        <p:txBody>
          <a:bodyPr>
            <a:noAutofit/>
          </a:bodyPr>
          <a:lstStyle/>
          <a:p>
            <a:pPr lvl="0" algn="ctr"/>
            <a:r>
              <a:rPr lang="az-Latn-AZ" sz="2400" b="1" dirty="0">
                <a:solidFill>
                  <a:schemeClr val="accent2"/>
                </a:solidFill>
                <a:ea typeface="+mn-ea"/>
                <a:cs typeface="Arial" pitchFamily="34" charset="0"/>
              </a:rPr>
              <a:t>ÜST-nin  “</a:t>
            </a:r>
            <a:r>
              <a:rPr lang="en-US" sz="2400" b="1" dirty="0">
                <a:solidFill>
                  <a:schemeClr val="accent2"/>
                </a:solidFill>
                <a:ea typeface="+mn-ea"/>
                <a:cs typeface="Arial" pitchFamily="34" charset="0"/>
              </a:rPr>
              <a:t>QEYRI-INFEKSION X</a:t>
            </a:r>
            <a:r>
              <a:rPr lang="az-Latn-AZ" sz="2400" b="1" dirty="0">
                <a:solidFill>
                  <a:schemeClr val="accent2"/>
                </a:solidFill>
                <a:ea typeface="+mn-ea"/>
                <a:cs typeface="Arial" pitchFamily="34" charset="0"/>
              </a:rPr>
              <a:t>ƏSTƏLİKLƏRİN qarşısının alınması və nəzarəti üzrə 2013-2020-ci illər üçün Qlobal Fəaliyyət Planı”  qarşısı alına bilən QİX yükünü azaltmaq üçün qlobal mexanizmlər </a:t>
            </a:r>
            <a:br>
              <a:rPr lang="ru-RU" sz="2400" b="1" dirty="0">
                <a:solidFill>
                  <a:schemeClr val="accent2"/>
                </a:solidFill>
                <a:ea typeface="+mn-ea"/>
                <a:cs typeface="Arial" pitchFamily="34" charset="0"/>
              </a:rPr>
            </a:br>
            <a:endParaRPr lang="ru-RU" sz="2400" b="1" dirty="0">
              <a:solidFill>
                <a:schemeClr val="accent2"/>
              </a:solidFill>
              <a:ea typeface="+mn-ea"/>
              <a:cs typeface="Arial" pitchFamily="34" charset="0"/>
            </a:endParaRPr>
          </a:p>
        </p:txBody>
      </p:sp>
      <p:sp>
        <p:nvSpPr>
          <p:cNvPr id="6" name="Объект 5"/>
          <p:cNvSpPr>
            <a:spLocks noGrp="1"/>
          </p:cNvSpPr>
          <p:nvPr>
            <p:ph idx="1"/>
          </p:nvPr>
        </p:nvSpPr>
        <p:spPr>
          <a:xfrm>
            <a:off x="500384" y="2121102"/>
            <a:ext cx="11376561" cy="5115501"/>
          </a:xfrm>
        </p:spPr>
        <p:txBody>
          <a:bodyPr>
            <a:noAutofit/>
          </a:bodyPr>
          <a:lstStyle/>
          <a:p>
            <a:pPr algn="just"/>
            <a:r>
              <a:rPr lang="ru-RU" b="1" dirty="0">
                <a:latin typeface="+mj-lt"/>
                <a:cs typeface="Arial" pitchFamily="34" charset="0"/>
              </a:rPr>
              <a:t>2025-</a:t>
            </a:r>
            <a:r>
              <a:rPr lang="en-US" b="1" dirty="0">
                <a:latin typeface="+mj-lt"/>
                <a:cs typeface="Arial" pitchFamily="34" charset="0"/>
              </a:rPr>
              <a:t>ci </a:t>
            </a:r>
            <a:r>
              <a:rPr lang="en-US" b="1" dirty="0" err="1">
                <a:latin typeface="+mj-lt"/>
                <a:cs typeface="Arial" pitchFamily="34" charset="0"/>
              </a:rPr>
              <a:t>il</a:t>
            </a:r>
            <a:r>
              <a:rPr lang="ru-RU" b="1" dirty="0" err="1">
                <a:latin typeface="+mj-lt"/>
                <a:cs typeface="Arial" pitchFamily="34" charset="0"/>
              </a:rPr>
              <a:t>ə</a:t>
            </a:r>
            <a:r>
              <a:rPr lang="ru-RU" b="1" dirty="0">
                <a:latin typeface="+mj-lt"/>
                <a:cs typeface="Arial" pitchFamily="34" charset="0"/>
              </a:rPr>
              <a:t> </a:t>
            </a:r>
            <a:r>
              <a:rPr lang="en-US" b="1" dirty="0">
                <a:latin typeface="+mj-lt"/>
                <a:cs typeface="Arial" pitchFamily="34" charset="0"/>
              </a:rPr>
              <a:t>q</a:t>
            </a:r>
            <a:r>
              <a:rPr lang="ru-RU" b="1" dirty="0" err="1">
                <a:latin typeface="+mj-lt"/>
                <a:cs typeface="Arial" pitchFamily="34" charset="0"/>
              </a:rPr>
              <a:t>ə</a:t>
            </a:r>
            <a:r>
              <a:rPr lang="en-US" b="1" dirty="0">
                <a:latin typeface="+mj-lt"/>
                <a:cs typeface="Arial" pitchFamily="34" charset="0"/>
              </a:rPr>
              <a:t>d</a:t>
            </a:r>
            <a:r>
              <a:rPr lang="ru-RU" b="1" dirty="0" err="1">
                <a:latin typeface="+mj-lt"/>
                <a:cs typeface="Arial" pitchFamily="34" charset="0"/>
              </a:rPr>
              <a:t>ə</a:t>
            </a:r>
            <a:r>
              <a:rPr lang="en-US" b="1" dirty="0">
                <a:latin typeface="+mj-lt"/>
                <a:cs typeface="Arial" pitchFamily="34" charset="0"/>
              </a:rPr>
              <a:t>r Q</a:t>
            </a:r>
            <a:r>
              <a:rPr lang="ru-RU" b="1" dirty="0" err="1">
                <a:latin typeface="+mj-lt"/>
                <a:cs typeface="Arial" pitchFamily="34" charset="0"/>
              </a:rPr>
              <a:t>İ</a:t>
            </a:r>
            <a:r>
              <a:rPr lang="en-US" b="1" dirty="0">
                <a:latin typeface="+mj-lt"/>
                <a:cs typeface="Arial" pitchFamily="34" charset="0"/>
              </a:rPr>
              <a:t>X</a:t>
            </a:r>
            <a:r>
              <a:rPr lang="ru-RU" b="1" dirty="0">
                <a:latin typeface="+mj-lt"/>
                <a:cs typeface="Arial" pitchFamily="34" charset="0"/>
              </a:rPr>
              <a:t>-</a:t>
            </a:r>
            <a:r>
              <a:rPr lang="en-US" b="1" dirty="0">
                <a:latin typeface="+mj-lt"/>
                <a:cs typeface="Arial" pitchFamily="34" charset="0"/>
              </a:rPr>
              <a:t>l</a:t>
            </a:r>
            <a:r>
              <a:rPr lang="ru-RU" b="1" dirty="0" err="1">
                <a:latin typeface="+mj-lt"/>
                <a:cs typeface="Arial" pitchFamily="34" charset="0"/>
              </a:rPr>
              <a:t>ə</a:t>
            </a:r>
            <a:r>
              <a:rPr lang="en-US" b="1" dirty="0" err="1">
                <a:latin typeface="+mj-lt"/>
                <a:cs typeface="Arial" pitchFamily="34" charset="0"/>
              </a:rPr>
              <a:t>rd</a:t>
            </a:r>
            <a:r>
              <a:rPr lang="ru-RU" b="1" dirty="0" err="1">
                <a:latin typeface="+mj-lt"/>
                <a:cs typeface="Arial" pitchFamily="34" charset="0"/>
              </a:rPr>
              <a:t>ə</a:t>
            </a:r>
            <a:r>
              <a:rPr lang="en-US" b="1" dirty="0">
                <a:latin typeface="+mj-lt"/>
                <a:cs typeface="Arial" pitchFamily="34" charset="0"/>
              </a:rPr>
              <a:t>n </a:t>
            </a:r>
            <a:r>
              <a:rPr lang="en-US" b="1" dirty="0" err="1">
                <a:latin typeface="+mj-lt"/>
                <a:cs typeface="Arial" pitchFamily="34" charset="0"/>
              </a:rPr>
              <a:t>vaxt</a:t>
            </a:r>
            <a:r>
              <a:rPr lang="ru-RU" b="1" dirty="0" err="1">
                <a:latin typeface="+mj-lt"/>
                <a:cs typeface="Arial" pitchFamily="34" charset="0"/>
              </a:rPr>
              <a:t>ı</a:t>
            </a:r>
            <a:r>
              <a:rPr lang="en-US" b="1" dirty="0" err="1">
                <a:latin typeface="+mj-lt"/>
                <a:cs typeface="Arial" pitchFamily="34" charset="0"/>
              </a:rPr>
              <a:t>ndan</a:t>
            </a:r>
            <a:r>
              <a:rPr lang="ru-RU" b="1" dirty="0">
                <a:latin typeface="+mj-lt"/>
                <a:cs typeface="Arial" pitchFamily="34" charset="0"/>
              </a:rPr>
              <a:t> </a:t>
            </a:r>
            <a:r>
              <a:rPr lang="ru-RU" b="1" dirty="0" err="1">
                <a:latin typeface="+mj-lt"/>
                <a:cs typeface="Arial" pitchFamily="34" charset="0"/>
              </a:rPr>
              <a:t>ə</a:t>
            </a:r>
            <a:r>
              <a:rPr lang="en-US" b="1" dirty="0" err="1">
                <a:latin typeface="+mj-lt"/>
                <a:cs typeface="Arial" pitchFamily="34" charset="0"/>
              </a:rPr>
              <a:t>vv</a:t>
            </a:r>
            <a:r>
              <a:rPr lang="ru-RU" b="1" dirty="0" err="1">
                <a:latin typeface="+mj-lt"/>
                <a:cs typeface="Arial" pitchFamily="34" charset="0"/>
              </a:rPr>
              <a:t>ə</a:t>
            </a:r>
            <a:r>
              <a:rPr lang="en-US" b="1" dirty="0">
                <a:latin typeface="+mj-lt"/>
                <a:cs typeface="Arial" pitchFamily="34" charset="0"/>
              </a:rPr>
              <a:t>l</a:t>
            </a:r>
            <a:r>
              <a:rPr lang="ru-RU" b="1" dirty="0">
                <a:latin typeface="+mj-lt"/>
                <a:cs typeface="Arial" pitchFamily="34" charset="0"/>
              </a:rPr>
              <a:t> </a:t>
            </a:r>
            <a:r>
              <a:rPr lang="ru-RU" b="1" dirty="0" err="1">
                <a:latin typeface="+mj-lt"/>
                <a:cs typeface="Arial" pitchFamily="34" charset="0"/>
              </a:rPr>
              <a:t>ö</a:t>
            </a:r>
            <a:r>
              <a:rPr lang="en-US" b="1" dirty="0">
                <a:latin typeface="+mj-lt"/>
                <a:cs typeface="Arial" pitchFamily="34" charset="0"/>
              </a:rPr>
              <a:t>l</a:t>
            </a:r>
            <a:r>
              <a:rPr lang="ru-RU" b="1" dirty="0" err="1">
                <a:latin typeface="+mj-lt"/>
                <a:cs typeface="Arial" pitchFamily="34" charset="0"/>
              </a:rPr>
              <a:t>ü</a:t>
            </a:r>
            <a:r>
              <a:rPr lang="en-US" b="1" dirty="0">
                <a:latin typeface="+mj-lt"/>
                <a:cs typeface="Arial" pitchFamily="34" charset="0"/>
              </a:rPr>
              <a:t>ml</a:t>
            </a:r>
            <a:r>
              <a:rPr lang="ru-RU" b="1" dirty="0" err="1">
                <a:latin typeface="+mj-lt"/>
                <a:cs typeface="Arial" pitchFamily="34" charset="0"/>
              </a:rPr>
              <a:t>ə</a:t>
            </a:r>
            <a:r>
              <a:rPr lang="en-US" b="1" dirty="0" err="1">
                <a:latin typeface="+mj-lt"/>
                <a:cs typeface="Arial" pitchFamily="34" charset="0"/>
              </a:rPr>
              <a:t>rin</a:t>
            </a:r>
            <a:r>
              <a:rPr lang="en-US" b="1" dirty="0">
                <a:latin typeface="+mj-lt"/>
                <a:cs typeface="Arial" pitchFamily="34" charset="0"/>
              </a:rPr>
              <a:t> say</a:t>
            </a:r>
            <a:r>
              <a:rPr lang="ru-RU" b="1" dirty="0" err="1">
                <a:latin typeface="+mj-lt"/>
                <a:cs typeface="Arial" pitchFamily="34" charset="0"/>
              </a:rPr>
              <a:t>ı</a:t>
            </a:r>
            <a:r>
              <a:rPr lang="en-US" b="1" dirty="0">
                <a:latin typeface="+mj-lt"/>
                <a:cs typeface="Arial" pitchFamily="34" charset="0"/>
              </a:rPr>
              <a:t>n</a:t>
            </a:r>
            <a:r>
              <a:rPr lang="ru-RU" b="1" dirty="0" err="1">
                <a:latin typeface="+mj-lt"/>
                <a:cs typeface="Arial" pitchFamily="34" charset="0"/>
              </a:rPr>
              <a:t>ı</a:t>
            </a:r>
            <a:r>
              <a:rPr lang="ru-RU" b="1" dirty="0">
                <a:latin typeface="+mj-lt"/>
                <a:cs typeface="Arial" pitchFamily="34" charset="0"/>
              </a:rPr>
              <a:t> 25% </a:t>
            </a:r>
            <a:r>
              <a:rPr lang="en-US" b="1" dirty="0" err="1">
                <a:latin typeface="+mj-lt"/>
                <a:cs typeface="Arial" pitchFamily="34" charset="0"/>
              </a:rPr>
              <a:t>azaltma</a:t>
            </a:r>
            <a:r>
              <a:rPr lang="ru-RU" b="1" dirty="0" err="1">
                <a:latin typeface="+mj-lt"/>
                <a:cs typeface="Arial" pitchFamily="34" charset="0"/>
              </a:rPr>
              <a:t>ğı</a:t>
            </a:r>
            <a:r>
              <a:rPr lang="ru-RU" b="1" dirty="0">
                <a:latin typeface="+mj-lt"/>
                <a:cs typeface="Arial" pitchFamily="34" charset="0"/>
              </a:rPr>
              <a:t> </a:t>
            </a:r>
            <a:r>
              <a:rPr lang="en-US" b="1" dirty="0">
                <a:latin typeface="+mj-lt"/>
                <a:cs typeface="Arial" pitchFamily="34" charset="0"/>
              </a:rPr>
              <a:t>h</a:t>
            </a:r>
            <a:r>
              <a:rPr lang="ru-RU" b="1" dirty="0" err="1">
                <a:latin typeface="+mj-lt"/>
                <a:cs typeface="Arial" pitchFamily="34" charset="0"/>
              </a:rPr>
              <a:t>ə</a:t>
            </a:r>
            <a:r>
              <a:rPr lang="en-US" b="1" dirty="0">
                <a:latin typeface="+mj-lt"/>
                <a:cs typeface="Arial" pitchFamily="34" charset="0"/>
              </a:rPr>
              <a:t>d</a:t>
            </a:r>
            <a:r>
              <a:rPr lang="ru-RU" b="1" dirty="0" err="1">
                <a:latin typeface="+mj-lt"/>
                <a:cs typeface="Arial" pitchFamily="34" charset="0"/>
              </a:rPr>
              <a:t>ə</a:t>
            </a:r>
            <a:r>
              <a:rPr lang="en-US" b="1" dirty="0" err="1">
                <a:latin typeface="+mj-lt"/>
                <a:cs typeface="Arial" pitchFamily="34" charset="0"/>
              </a:rPr>
              <a:t>fl</a:t>
            </a:r>
            <a:r>
              <a:rPr lang="ru-RU" b="1" dirty="0" err="1">
                <a:latin typeface="+mj-lt"/>
                <a:cs typeface="Arial" pitchFamily="34" charset="0"/>
              </a:rPr>
              <a:t>ə</a:t>
            </a:r>
            <a:r>
              <a:rPr lang="en-US" b="1" dirty="0" err="1">
                <a:latin typeface="+mj-lt"/>
                <a:cs typeface="Arial" pitchFamily="34" charset="0"/>
              </a:rPr>
              <a:t>yir</a:t>
            </a:r>
            <a:r>
              <a:rPr lang="ru-RU" b="1" dirty="0">
                <a:latin typeface="+mj-lt"/>
                <a:cs typeface="Arial" pitchFamily="34" charset="0"/>
              </a:rPr>
              <a:t>.</a:t>
            </a:r>
          </a:p>
          <a:p>
            <a:pPr algn="just"/>
            <a:r>
              <a:rPr lang="en-US" b="1" dirty="0">
                <a:latin typeface="+mj-lt"/>
                <a:cs typeface="Arial" pitchFamily="34" charset="0"/>
              </a:rPr>
              <a:t>H</a:t>
            </a:r>
            <a:r>
              <a:rPr lang="ru-RU" b="1" dirty="0" err="1">
                <a:latin typeface="+mj-lt"/>
                <a:cs typeface="Arial" pitchFamily="34" charset="0"/>
              </a:rPr>
              <a:t>ə</a:t>
            </a:r>
            <a:r>
              <a:rPr lang="en-US" b="1" dirty="0">
                <a:latin typeface="+mj-lt"/>
                <a:cs typeface="Arial" pitchFamily="34" charset="0"/>
              </a:rPr>
              <a:t>d</a:t>
            </a:r>
            <a:r>
              <a:rPr lang="ru-RU" b="1" dirty="0" err="1">
                <a:latin typeface="+mj-lt"/>
                <a:cs typeface="Arial" pitchFamily="34" charset="0"/>
              </a:rPr>
              <a:t>ə</a:t>
            </a:r>
            <a:r>
              <a:rPr lang="en-US" b="1" dirty="0">
                <a:latin typeface="+mj-lt"/>
                <a:cs typeface="Arial" pitchFamily="34" charset="0"/>
              </a:rPr>
              <a:t>f</a:t>
            </a:r>
            <a:r>
              <a:rPr lang="ru-RU" b="1" dirty="0">
                <a:latin typeface="+mj-lt"/>
                <a:cs typeface="Arial" pitchFamily="34" charset="0"/>
              </a:rPr>
              <a:t> 6: 2010-2025-</a:t>
            </a:r>
            <a:r>
              <a:rPr lang="en-US" b="1" dirty="0">
                <a:latin typeface="+mj-lt"/>
                <a:cs typeface="Arial" pitchFamily="34" charset="0"/>
              </a:rPr>
              <a:t>ci ill</a:t>
            </a:r>
            <a:r>
              <a:rPr lang="ru-RU" b="1" dirty="0" err="1">
                <a:latin typeface="+mj-lt"/>
                <a:cs typeface="Arial" pitchFamily="34" charset="0"/>
              </a:rPr>
              <a:t>ə</a:t>
            </a:r>
            <a:r>
              <a:rPr lang="en-US" b="1" dirty="0">
                <a:latin typeface="+mj-lt"/>
                <a:cs typeface="Arial" pitchFamily="34" charset="0"/>
              </a:rPr>
              <a:t>r </a:t>
            </a:r>
            <a:r>
              <a:rPr lang="en-US" b="1" dirty="0" err="1">
                <a:latin typeface="+mj-lt"/>
                <a:cs typeface="Arial" pitchFamily="34" charset="0"/>
              </a:rPr>
              <a:t>aras</a:t>
            </a:r>
            <a:r>
              <a:rPr lang="ru-RU" b="1" dirty="0" err="1">
                <a:latin typeface="+mj-lt"/>
                <a:cs typeface="Arial" pitchFamily="34" charset="0"/>
              </a:rPr>
              <a:t>ı</a:t>
            </a:r>
            <a:r>
              <a:rPr lang="en-US" b="1" dirty="0" err="1">
                <a:latin typeface="+mj-lt"/>
                <a:cs typeface="Arial" pitchFamily="34" charset="0"/>
              </a:rPr>
              <a:t>nda</a:t>
            </a:r>
            <a:r>
              <a:rPr lang="en-US" b="1" dirty="0">
                <a:latin typeface="+mj-lt"/>
                <a:cs typeface="Arial" pitchFamily="34" charset="0"/>
              </a:rPr>
              <a:t> </a:t>
            </a:r>
            <a:r>
              <a:rPr lang="en-US" b="1">
                <a:latin typeface="+mj-lt"/>
                <a:cs typeface="Arial" pitchFamily="34" charset="0"/>
              </a:rPr>
              <a:t>yüksək </a:t>
            </a:r>
            <a:r>
              <a:rPr lang="en-US" b="1" dirty="0" err="1">
                <a:latin typeface="+mj-lt"/>
                <a:cs typeface="Arial" pitchFamily="34" charset="0"/>
              </a:rPr>
              <a:t>qan</a:t>
            </a:r>
            <a:r>
              <a:rPr lang="en-US" b="1" dirty="0">
                <a:latin typeface="+mj-lt"/>
                <a:cs typeface="Arial" pitchFamily="34" charset="0"/>
              </a:rPr>
              <a:t> t</a:t>
            </a:r>
            <a:r>
              <a:rPr lang="ru-RU" b="1" dirty="0" err="1">
                <a:latin typeface="+mj-lt"/>
                <a:cs typeface="Arial" pitchFamily="34" charset="0"/>
              </a:rPr>
              <a:t>ə</a:t>
            </a:r>
            <a:r>
              <a:rPr lang="en-US" b="1" dirty="0" err="1">
                <a:latin typeface="+mj-lt"/>
                <a:cs typeface="Arial" pitchFamily="34" charset="0"/>
              </a:rPr>
              <a:t>zyiqinin</a:t>
            </a:r>
            <a:r>
              <a:rPr lang="en-US" b="1" dirty="0">
                <a:latin typeface="+mj-lt"/>
                <a:cs typeface="Arial" pitchFamily="34" charset="0"/>
              </a:rPr>
              <a:t> </a:t>
            </a:r>
            <a:r>
              <a:rPr lang="en-US" b="1" dirty="0" err="1">
                <a:latin typeface="+mj-lt"/>
                <a:cs typeface="Arial" pitchFamily="34" charset="0"/>
              </a:rPr>
              <a:t>qlobal</a:t>
            </a:r>
            <a:r>
              <a:rPr lang="en-US" b="1" dirty="0">
                <a:latin typeface="+mj-lt"/>
                <a:cs typeface="Arial" pitchFamily="34" charset="0"/>
              </a:rPr>
              <a:t> yay</a:t>
            </a:r>
            <a:r>
              <a:rPr lang="ru-RU" b="1" dirty="0" err="1">
                <a:latin typeface="+mj-lt"/>
                <a:cs typeface="Arial" pitchFamily="34" charset="0"/>
              </a:rPr>
              <a:t>ı</a:t>
            </a:r>
            <a:r>
              <a:rPr lang="en-US" b="1" dirty="0" err="1">
                <a:latin typeface="+mj-lt"/>
                <a:cs typeface="Arial" pitchFamily="34" charset="0"/>
              </a:rPr>
              <a:t>lmas</a:t>
            </a:r>
            <a:r>
              <a:rPr lang="ru-RU" b="1" dirty="0" err="1">
                <a:latin typeface="+mj-lt"/>
                <a:cs typeface="Arial" pitchFamily="34" charset="0"/>
              </a:rPr>
              <a:t>ı</a:t>
            </a:r>
            <a:r>
              <a:rPr lang="en-US" b="1" dirty="0">
                <a:latin typeface="+mj-lt"/>
                <a:cs typeface="Arial" pitchFamily="34" charset="0"/>
              </a:rPr>
              <a:t>n</a:t>
            </a:r>
            <a:r>
              <a:rPr lang="ru-RU" b="1" dirty="0" err="1">
                <a:latin typeface="+mj-lt"/>
                <a:cs typeface="Arial" pitchFamily="34" charset="0"/>
              </a:rPr>
              <a:t>ı</a:t>
            </a:r>
            <a:r>
              <a:rPr lang="en-US" b="1" dirty="0">
                <a:latin typeface="+mj-lt"/>
                <a:cs typeface="Arial" pitchFamily="34" charset="0"/>
              </a:rPr>
              <a:t>n</a:t>
            </a:r>
            <a:r>
              <a:rPr lang="ru-RU" b="1" dirty="0">
                <a:latin typeface="+mj-lt"/>
                <a:cs typeface="Arial" pitchFamily="34" charset="0"/>
              </a:rPr>
              <a:t> 25% </a:t>
            </a:r>
            <a:r>
              <a:rPr lang="en-US" b="1" dirty="0" err="1">
                <a:latin typeface="+mj-lt"/>
                <a:cs typeface="Arial" pitchFamily="34" charset="0"/>
              </a:rPr>
              <a:t>azald</a:t>
            </a:r>
            <a:r>
              <a:rPr lang="ru-RU" b="1" dirty="0" err="1">
                <a:latin typeface="+mj-lt"/>
                <a:cs typeface="Arial" pitchFamily="34" charset="0"/>
              </a:rPr>
              <a:t>ı</a:t>
            </a:r>
            <a:r>
              <a:rPr lang="en-US" b="1" dirty="0" err="1">
                <a:latin typeface="+mj-lt"/>
                <a:cs typeface="Arial" pitchFamily="34" charset="0"/>
              </a:rPr>
              <a:t>lmas</a:t>
            </a:r>
            <a:r>
              <a:rPr lang="ru-RU" b="1" dirty="0" err="1">
                <a:latin typeface="+mj-lt"/>
                <a:cs typeface="Arial" pitchFamily="34" charset="0"/>
              </a:rPr>
              <a:t>ı</a:t>
            </a:r>
            <a:r>
              <a:rPr lang="ru-RU" b="1" dirty="0">
                <a:latin typeface="+mj-lt"/>
                <a:cs typeface="Arial" pitchFamily="34" charset="0"/>
              </a:rPr>
              <a:t>. </a:t>
            </a:r>
          </a:p>
          <a:p>
            <a:pPr algn="just"/>
            <a:r>
              <a:rPr lang="az-Latn-AZ" b="1" dirty="0">
                <a:latin typeface="+mj-lt"/>
                <a:cs typeface="Arial" pitchFamily="34" charset="0"/>
              </a:rPr>
              <a:t>Hədəf 8: infarkt və insultların qarşısını almaq üçün uyğun əhalinin ən azı 50%-i 2025-ci ilə qədər dərman müalicəsi və məsləhət (o cümlədən qlikemik nəzarət) almalıdır. </a:t>
            </a:r>
            <a:endParaRPr lang="ru-RU" b="1" dirty="0">
              <a:latin typeface="+mj-lt"/>
              <a:cs typeface="Arial" pitchFamily="34" charset="0"/>
            </a:endParaRPr>
          </a:p>
          <a:p>
            <a:pPr algn="just"/>
            <a:r>
              <a:rPr lang="az-Latn-AZ" b="1" dirty="0">
                <a:latin typeface="+mj-lt"/>
                <a:cs typeface="Arial" pitchFamily="34" charset="0"/>
              </a:rPr>
              <a:t>Hədəf 9 - həm dövlət, həm də özəl müəssisələrdə əsas QİX-lərin müalicəsi üçün tələb olunan münasib qiymətə əsas texnologiyaların və əsas dərmanların, o cümlədən generiklərin 80%-i mövcud olmalıdır.</a:t>
            </a:r>
          </a:p>
          <a:p>
            <a:pPr algn="just"/>
            <a:r>
              <a:rPr lang="az-Latn-AZ" b="1" dirty="0">
                <a:latin typeface="+mj-lt"/>
                <a:cs typeface="Arial" pitchFamily="34" charset="0"/>
              </a:rPr>
              <a:t>Bu hədəflərə nail olmaq səhiyyə sistemlərinə əhəmiyyətli sərmayənin qoyulmasını və gücləndirilməsini tələb edir. </a:t>
            </a:r>
            <a:endParaRPr lang="ru-RU" b="1" dirty="0">
              <a:latin typeface="+mj-lt"/>
              <a:cs typeface="Arial" pitchFamily="34" charset="0"/>
            </a:endParaRPr>
          </a:p>
          <a:p>
            <a:endParaRPr lang="ru-RU" dirty="0">
              <a:solidFill>
                <a:srgbClr val="0070C0"/>
              </a:solidFill>
              <a:latin typeface="Arial" pitchFamily="34" charset="0"/>
              <a:cs typeface="Arial" pitchFamily="34" charset="0"/>
            </a:endParaRPr>
          </a:p>
        </p:txBody>
      </p:sp>
      <p:pic>
        <p:nvPicPr>
          <p:cNvPr id="7" name="Рисунок 6"/>
          <p:cNvPicPr/>
          <p:nvPr/>
        </p:nvPicPr>
        <p:blipFill>
          <a:blip r:embed="rId3"/>
          <a:stretch>
            <a:fillRect/>
          </a:stretch>
        </p:blipFill>
        <p:spPr>
          <a:xfrm>
            <a:off x="9217356" y="6236676"/>
            <a:ext cx="1868706" cy="551829"/>
          </a:xfrm>
          <a:prstGeom prst="rect">
            <a:avLst/>
          </a:prstGeom>
        </p:spPr>
      </p:pic>
      <p:sp>
        <p:nvSpPr>
          <p:cNvPr id="5" name="Subtitle 2">
            <a:extLst>
              <a:ext uri="{FF2B5EF4-FFF2-40B4-BE49-F238E27FC236}">
                <a16:creationId xmlns:a16="http://schemas.microsoft.com/office/drawing/2014/main" id="{2B1C498A-CD5C-174F-8185-4D48FEA3265B}"/>
              </a:ext>
            </a:extLst>
          </p:cNvPr>
          <p:cNvSpPr txBox="1">
            <a:spLocks/>
          </p:cNvSpPr>
          <p:nvPr/>
        </p:nvSpPr>
        <p:spPr>
          <a:xfrm>
            <a:off x="1746474" y="6306171"/>
            <a:ext cx="8884380" cy="5860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pPr algn="ctr"/>
            <a:r>
              <a:rPr lang="en-US" sz="1200" b="1" cap="all" dirty="0">
                <a:solidFill>
                  <a:schemeClr val="accent6">
                    <a:lumMod val="75000"/>
                  </a:schemeClr>
                </a:solidFill>
                <a:latin typeface="+mj-lt"/>
                <a:ea typeface="+mj-ea"/>
                <a:cs typeface="+mj-cs"/>
              </a:rPr>
              <a:t>National congress of </a:t>
            </a:r>
            <a:r>
              <a:rPr lang="en-US" sz="1200" b="1" cap="all" dirty="0" err="1">
                <a:solidFill>
                  <a:schemeClr val="accent6">
                    <a:lumMod val="75000"/>
                  </a:schemeClr>
                </a:solidFill>
                <a:latin typeface="+mj-lt"/>
                <a:ea typeface="+mj-ea"/>
                <a:cs typeface="+mj-cs"/>
              </a:rPr>
              <a:t>Asc</a:t>
            </a:r>
            <a:r>
              <a:rPr lang="en-US" sz="1200" b="1" cap="all" dirty="0">
                <a:solidFill>
                  <a:schemeClr val="accent6">
                    <a:lumMod val="75000"/>
                  </a:schemeClr>
                </a:solidFill>
                <a:latin typeface="+mj-lt"/>
                <a:ea typeface="+mj-ea"/>
                <a:cs typeface="+mj-cs"/>
              </a:rPr>
              <a:t> - AKC-</a:t>
            </a:r>
            <a:r>
              <a:rPr lang="en-US" sz="1200" b="1" cap="all" dirty="0" err="1">
                <a:solidFill>
                  <a:schemeClr val="accent6">
                    <a:lumMod val="75000"/>
                  </a:schemeClr>
                </a:solidFill>
                <a:latin typeface="+mj-lt"/>
                <a:ea typeface="+mj-ea"/>
                <a:cs typeface="+mj-cs"/>
              </a:rPr>
              <a:t>nin</a:t>
            </a:r>
            <a:r>
              <a:rPr lang="en-US" sz="1200" b="1" cap="all" dirty="0">
                <a:solidFill>
                  <a:schemeClr val="accent6">
                    <a:lumMod val="75000"/>
                  </a:schemeClr>
                </a:solidFill>
                <a:latin typeface="+mj-lt"/>
                <a:ea typeface="+mj-ea"/>
                <a:cs typeface="+mj-cs"/>
              </a:rPr>
              <a:t> </a:t>
            </a:r>
            <a:r>
              <a:rPr lang="en-US" sz="1200" b="1" cap="all" dirty="0" err="1">
                <a:solidFill>
                  <a:schemeClr val="accent6">
                    <a:lumMod val="75000"/>
                  </a:schemeClr>
                </a:solidFill>
                <a:latin typeface="+mj-lt"/>
                <a:ea typeface="+mj-ea"/>
                <a:cs typeface="+mj-cs"/>
              </a:rPr>
              <a:t>milli</a:t>
            </a:r>
            <a:r>
              <a:rPr lang="en-US" sz="1200" b="1" cap="all" dirty="0">
                <a:solidFill>
                  <a:schemeClr val="accent6">
                    <a:lumMod val="75000"/>
                  </a:schemeClr>
                </a:solidFill>
                <a:latin typeface="+mj-lt"/>
                <a:ea typeface="+mj-ea"/>
                <a:cs typeface="+mj-cs"/>
              </a:rPr>
              <a:t> </a:t>
            </a:r>
            <a:r>
              <a:rPr lang="en-US" sz="1200" b="1" cap="all" dirty="0" err="1">
                <a:solidFill>
                  <a:schemeClr val="accent6">
                    <a:lumMod val="75000"/>
                  </a:schemeClr>
                </a:solidFill>
                <a:latin typeface="+mj-lt"/>
                <a:ea typeface="+mj-ea"/>
                <a:cs typeface="+mj-cs"/>
              </a:rPr>
              <a:t>konqresi</a:t>
            </a:r>
            <a:r>
              <a:rPr lang="en-US" sz="1200" b="1" cap="all" dirty="0">
                <a:solidFill>
                  <a:schemeClr val="accent6">
                    <a:lumMod val="75000"/>
                  </a:schemeClr>
                </a:solidFill>
                <a:latin typeface="+mj-lt"/>
                <a:ea typeface="+mj-ea"/>
                <a:cs typeface="+mj-cs"/>
              </a:rPr>
              <a:t> </a:t>
            </a:r>
          </a:p>
          <a:p>
            <a:pPr algn="ctr"/>
            <a:r>
              <a:rPr lang="en-US" sz="1200" b="1" cap="all" dirty="0" err="1">
                <a:solidFill>
                  <a:schemeClr val="accent6">
                    <a:lumMod val="75000"/>
                  </a:schemeClr>
                </a:solidFill>
                <a:latin typeface="+mj-lt"/>
                <a:ea typeface="+mj-ea"/>
                <a:cs typeface="+mj-cs"/>
              </a:rPr>
              <a:t>Dekabr</a:t>
            </a:r>
            <a:r>
              <a:rPr lang="en-US" sz="1200" b="1" cap="all" dirty="0">
                <a:solidFill>
                  <a:schemeClr val="accent6">
                    <a:lumMod val="75000"/>
                  </a:schemeClr>
                </a:solidFill>
                <a:latin typeface="+mj-lt"/>
                <a:ea typeface="+mj-ea"/>
                <a:cs typeface="+mj-cs"/>
              </a:rPr>
              <a:t> 10-11, 2022</a:t>
            </a:r>
          </a:p>
        </p:txBody>
      </p:sp>
    </p:spTree>
    <p:extLst>
      <p:ext uri="{BB962C8B-B14F-4D97-AF65-F5344CB8AC3E}">
        <p14:creationId xmlns:p14="http://schemas.microsoft.com/office/powerpoint/2010/main" val="4219372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485775" y="0"/>
            <a:ext cx="5241256" cy="6930189"/>
          </a:xfrm>
          <a:prstGeom prst="rect">
            <a:avLst/>
          </a:prstGeom>
        </p:spPr>
      </p:pic>
      <p:pic>
        <p:nvPicPr>
          <p:cNvPr id="5" name="Рисунок 4"/>
          <p:cNvPicPr>
            <a:picLocks noChangeAspect="1"/>
          </p:cNvPicPr>
          <p:nvPr/>
        </p:nvPicPr>
        <p:blipFill>
          <a:blip r:embed="rId3"/>
          <a:stretch>
            <a:fillRect/>
          </a:stretch>
        </p:blipFill>
        <p:spPr>
          <a:xfrm>
            <a:off x="5929162" y="981701"/>
            <a:ext cx="6112041" cy="4966785"/>
          </a:xfrm>
          <a:prstGeom prst="rect">
            <a:avLst/>
          </a:prstGeom>
          <a:pattFill prst="lgGrid">
            <a:fgClr>
              <a:schemeClr val="tx1"/>
            </a:fgClr>
            <a:bgClr>
              <a:srgbClr val="6BB03D"/>
            </a:bgClr>
          </a:pattFill>
        </p:spPr>
      </p:pic>
      <p:sp>
        <p:nvSpPr>
          <p:cNvPr id="6" name="Прямоугольник с двумя скругленными противолежащими углами 5"/>
          <p:cNvSpPr/>
          <p:nvPr/>
        </p:nvSpPr>
        <p:spPr>
          <a:xfrm>
            <a:off x="6083167" y="1848051"/>
            <a:ext cx="827772" cy="192505"/>
          </a:xfrm>
          <a:prstGeom prst="round2DiagRect">
            <a:avLst/>
          </a:prstGeom>
          <a:pattFill prst="dotGrid">
            <a:fgClr>
              <a:schemeClr val="tx1">
                <a:lumMod val="75000"/>
                <a:lumOff val="25000"/>
              </a:schemeClr>
            </a:fgClr>
            <a:bgClr>
              <a:srgbClr val="6BB03D"/>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3" name="Прямая соединительная линия 12"/>
          <p:cNvCxnSpPr>
            <a:stCxn id="6" idx="1"/>
          </p:cNvCxnSpPr>
          <p:nvPr/>
        </p:nvCxnSpPr>
        <p:spPr>
          <a:xfrm>
            <a:off x="6497053" y="2040556"/>
            <a:ext cx="130742" cy="4812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a:stCxn id="6" idx="0"/>
          </p:cNvCxnSpPr>
          <p:nvPr/>
        </p:nvCxnSpPr>
        <p:spPr>
          <a:xfrm flipH="1">
            <a:off x="6679933" y="1944304"/>
            <a:ext cx="231006" cy="1515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a:stCxn id="6" idx="0"/>
            <a:endCxn id="6" idx="0"/>
          </p:cNvCxnSpPr>
          <p:nvPr/>
        </p:nvCxnSpPr>
        <p:spPr>
          <a:xfrm>
            <a:off x="6910939" y="194430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8769B40B-D68B-E442-BA97-21EC4E231F43}"/>
              </a:ext>
            </a:extLst>
          </p:cNvPr>
          <p:cNvSpPr txBox="1">
            <a:spLocks/>
          </p:cNvSpPr>
          <p:nvPr/>
        </p:nvSpPr>
        <p:spPr>
          <a:xfrm>
            <a:off x="4542992" y="6368188"/>
            <a:ext cx="8884380" cy="5860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pPr algn="ctr">
              <a:lnSpc>
                <a:spcPct val="100000"/>
              </a:lnSpc>
            </a:pPr>
            <a:r>
              <a:rPr lang="en-US" sz="1100" b="1" cap="all" dirty="0">
                <a:solidFill>
                  <a:schemeClr val="accent6">
                    <a:lumMod val="75000"/>
                  </a:schemeClr>
                </a:solidFill>
                <a:latin typeface="+mj-lt"/>
                <a:ea typeface="+mj-ea"/>
                <a:cs typeface="+mj-cs"/>
              </a:rPr>
              <a:t>National congress of </a:t>
            </a:r>
            <a:r>
              <a:rPr lang="en-US" sz="1100" b="1" cap="all" dirty="0" err="1">
                <a:solidFill>
                  <a:schemeClr val="accent6">
                    <a:lumMod val="75000"/>
                  </a:schemeClr>
                </a:solidFill>
                <a:latin typeface="+mj-lt"/>
                <a:ea typeface="+mj-ea"/>
                <a:cs typeface="+mj-cs"/>
              </a:rPr>
              <a:t>Asc</a:t>
            </a:r>
            <a:r>
              <a:rPr lang="en-US" sz="1100" b="1" cap="all" dirty="0">
                <a:solidFill>
                  <a:schemeClr val="accent6">
                    <a:lumMod val="75000"/>
                  </a:schemeClr>
                </a:solidFill>
                <a:latin typeface="+mj-lt"/>
                <a:ea typeface="+mj-ea"/>
                <a:cs typeface="+mj-cs"/>
              </a:rPr>
              <a:t> - AKC-</a:t>
            </a:r>
            <a:r>
              <a:rPr lang="en-US" sz="1100" b="1" cap="all" dirty="0" err="1">
                <a:solidFill>
                  <a:schemeClr val="accent6">
                    <a:lumMod val="75000"/>
                  </a:schemeClr>
                </a:solidFill>
                <a:latin typeface="+mj-lt"/>
                <a:ea typeface="+mj-ea"/>
                <a:cs typeface="+mj-cs"/>
              </a:rPr>
              <a:t>nin</a:t>
            </a:r>
            <a:r>
              <a:rPr lang="en-US" sz="1100" b="1" cap="all" dirty="0">
                <a:solidFill>
                  <a:schemeClr val="accent6">
                    <a:lumMod val="75000"/>
                  </a:schemeClr>
                </a:solidFill>
                <a:latin typeface="+mj-lt"/>
                <a:ea typeface="+mj-ea"/>
                <a:cs typeface="+mj-cs"/>
              </a:rPr>
              <a:t> </a:t>
            </a:r>
            <a:r>
              <a:rPr lang="en-US" sz="1100" b="1" cap="all" dirty="0" err="1">
                <a:solidFill>
                  <a:schemeClr val="accent6">
                    <a:lumMod val="75000"/>
                  </a:schemeClr>
                </a:solidFill>
                <a:latin typeface="+mj-lt"/>
                <a:ea typeface="+mj-ea"/>
                <a:cs typeface="+mj-cs"/>
              </a:rPr>
              <a:t>milli</a:t>
            </a:r>
            <a:r>
              <a:rPr lang="en-US" sz="1100" b="1" cap="all" dirty="0">
                <a:solidFill>
                  <a:schemeClr val="accent6">
                    <a:lumMod val="75000"/>
                  </a:schemeClr>
                </a:solidFill>
                <a:latin typeface="+mj-lt"/>
                <a:ea typeface="+mj-ea"/>
                <a:cs typeface="+mj-cs"/>
              </a:rPr>
              <a:t> </a:t>
            </a:r>
            <a:r>
              <a:rPr lang="en-US" sz="1100" b="1" cap="all" dirty="0" err="1">
                <a:solidFill>
                  <a:schemeClr val="accent6">
                    <a:lumMod val="75000"/>
                  </a:schemeClr>
                </a:solidFill>
                <a:latin typeface="+mj-lt"/>
                <a:ea typeface="+mj-ea"/>
                <a:cs typeface="+mj-cs"/>
              </a:rPr>
              <a:t>konqresi</a:t>
            </a:r>
            <a:r>
              <a:rPr lang="en-US" sz="1100" b="1" cap="all" dirty="0">
                <a:solidFill>
                  <a:schemeClr val="accent6">
                    <a:lumMod val="75000"/>
                  </a:schemeClr>
                </a:solidFill>
                <a:latin typeface="+mj-lt"/>
                <a:ea typeface="+mj-ea"/>
                <a:cs typeface="+mj-cs"/>
              </a:rPr>
              <a:t> </a:t>
            </a:r>
          </a:p>
          <a:p>
            <a:pPr algn="ctr">
              <a:lnSpc>
                <a:spcPct val="100000"/>
              </a:lnSpc>
            </a:pPr>
            <a:r>
              <a:rPr lang="en-US" sz="1100" b="1" cap="all" dirty="0" err="1">
                <a:solidFill>
                  <a:schemeClr val="accent6">
                    <a:lumMod val="75000"/>
                  </a:schemeClr>
                </a:solidFill>
                <a:latin typeface="+mj-lt"/>
                <a:ea typeface="+mj-ea"/>
                <a:cs typeface="+mj-cs"/>
              </a:rPr>
              <a:t>Dekabr</a:t>
            </a:r>
            <a:r>
              <a:rPr lang="en-US" sz="1100" b="1" cap="all" dirty="0">
                <a:solidFill>
                  <a:schemeClr val="accent6">
                    <a:lumMod val="75000"/>
                  </a:schemeClr>
                </a:solidFill>
                <a:latin typeface="+mj-lt"/>
                <a:ea typeface="+mj-ea"/>
                <a:cs typeface="+mj-cs"/>
              </a:rPr>
              <a:t> 10-11, 2022</a:t>
            </a:r>
          </a:p>
        </p:txBody>
      </p:sp>
    </p:spTree>
    <p:extLst>
      <p:ext uri="{BB962C8B-B14F-4D97-AF65-F5344CB8AC3E}">
        <p14:creationId xmlns:p14="http://schemas.microsoft.com/office/powerpoint/2010/main" val="2939689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6406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220" name="Picture 4" descr="https://nypost.com/wp-content/uploads/sites/2/2018/06/artificial-intelligence-google-predict-death.jpg?quality=90&amp;strip=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17" y="-1"/>
            <a:ext cx="1171378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6837" y="484632"/>
            <a:ext cx="9344360" cy="5509200"/>
          </a:xfrm>
          <a:prstGeom prst="rect">
            <a:avLst/>
          </a:prstGeom>
          <a:noFill/>
        </p:spPr>
        <p:txBody>
          <a:bodyPr wrap="square" rtlCol="0">
            <a:spAutoFit/>
          </a:bodyPr>
          <a:lstStyle/>
          <a:p>
            <a:r>
              <a:rPr lang="en-US" sz="3600" b="1" dirty="0" err="1">
                <a:solidFill>
                  <a:srgbClr val="FFFF00"/>
                </a:solidFill>
                <a:latin typeface="+mj-lt"/>
                <a:cs typeface="Arial" pitchFamily="34" charset="0"/>
              </a:rPr>
              <a:t>Ürək-damar</a:t>
            </a:r>
            <a:r>
              <a:rPr lang="en-US" sz="3600" b="1" dirty="0">
                <a:solidFill>
                  <a:srgbClr val="FFFF00"/>
                </a:solidFill>
                <a:latin typeface="+mj-lt"/>
                <a:cs typeface="Arial" pitchFamily="34" charset="0"/>
              </a:rPr>
              <a:t> </a:t>
            </a:r>
            <a:r>
              <a:rPr lang="en-US" sz="3600" b="1" dirty="0" err="1">
                <a:solidFill>
                  <a:srgbClr val="FFFF00"/>
                </a:solidFill>
                <a:latin typeface="+mj-lt"/>
                <a:cs typeface="Arial" pitchFamily="34" charset="0"/>
              </a:rPr>
              <a:t>xəstəliklərinin</a:t>
            </a:r>
            <a:r>
              <a:rPr lang="en-US" sz="3600" b="1" dirty="0">
                <a:solidFill>
                  <a:srgbClr val="FFFF00"/>
                </a:solidFill>
                <a:latin typeface="+mj-lt"/>
                <a:cs typeface="Arial" pitchFamily="34" charset="0"/>
              </a:rPr>
              <a:t> </a:t>
            </a:r>
            <a:endParaRPr lang="az-Latn-AZ" sz="3600" b="1" dirty="0">
              <a:solidFill>
                <a:srgbClr val="FFFF00"/>
              </a:solidFill>
              <a:latin typeface="+mj-lt"/>
              <a:cs typeface="Arial" pitchFamily="34" charset="0"/>
            </a:endParaRPr>
          </a:p>
          <a:p>
            <a:r>
              <a:rPr lang="en-US" sz="3600" b="1" dirty="0" err="1">
                <a:solidFill>
                  <a:srgbClr val="FFFF00"/>
                </a:solidFill>
                <a:latin typeface="+mj-lt"/>
                <a:cs typeface="Arial" pitchFamily="34" charset="0"/>
              </a:rPr>
              <a:t>proqnozlaşdırılması</a:t>
            </a:r>
            <a:r>
              <a:rPr lang="en-US" sz="3600" b="1" dirty="0">
                <a:solidFill>
                  <a:srgbClr val="FFFF00"/>
                </a:solidFill>
                <a:latin typeface="+mj-lt"/>
                <a:cs typeface="Arial" pitchFamily="34" charset="0"/>
              </a:rPr>
              <a:t> </a:t>
            </a:r>
            <a:r>
              <a:rPr lang="en-US" sz="3600" b="1" dirty="0" err="1">
                <a:solidFill>
                  <a:srgbClr val="FFFF00"/>
                </a:solidFill>
                <a:latin typeface="+mj-lt"/>
                <a:cs typeface="Arial" pitchFamily="34" charset="0"/>
              </a:rPr>
              <a:t>üçün</a:t>
            </a:r>
            <a:r>
              <a:rPr lang="az-Latn-AZ" sz="3600" b="1" dirty="0">
                <a:solidFill>
                  <a:srgbClr val="FFFF00"/>
                </a:solidFill>
                <a:latin typeface="+mj-lt"/>
                <a:cs typeface="Arial" pitchFamily="34" charset="0"/>
              </a:rPr>
              <a:t> </a:t>
            </a:r>
          </a:p>
          <a:p>
            <a:r>
              <a:rPr lang="az-Latn-AZ" sz="3600" b="1" dirty="0">
                <a:solidFill>
                  <a:srgbClr val="FFFF00"/>
                </a:solidFill>
                <a:latin typeface="+mj-lt"/>
                <a:cs typeface="Arial" pitchFamily="34" charset="0"/>
              </a:rPr>
              <a:t>rəqəmsal</a:t>
            </a:r>
            <a:r>
              <a:rPr lang="en-US" sz="3600" b="1" dirty="0">
                <a:solidFill>
                  <a:srgbClr val="FFFF00"/>
                </a:solidFill>
                <a:latin typeface="+mj-lt"/>
                <a:cs typeface="Arial" pitchFamily="34" charset="0"/>
              </a:rPr>
              <a:t> </a:t>
            </a:r>
            <a:r>
              <a:rPr lang="en-US" sz="3600" b="1" dirty="0" err="1">
                <a:solidFill>
                  <a:srgbClr val="FFFF00"/>
                </a:solidFill>
                <a:latin typeface="+mj-lt"/>
                <a:cs typeface="Arial" pitchFamily="34" charset="0"/>
              </a:rPr>
              <a:t>texnolo</a:t>
            </a:r>
            <a:r>
              <a:rPr lang="az-Latn-AZ" sz="3600" b="1" dirty="0">
                <a:solidFill>
                  <a:srgbClr val="FFFF00"/>
                </a:solidFill>
                <a:latin typeface="+mj-lt"/>
                <a:cs typeface="Arial" pitchFamily="34" charset="0"/>
              </a:rPr>
              <a:t>giyaların </a:t>
            </a:r>
          </a:p>
          <a:p>
            <a:r>
              <a:rPr lang="az-Latn-AZ" sz="3600" b="1" dirty="0">
                <a:solidFill>
                  <a:srgbClr val="FFFF00"/>
                </a:solidFill>
                <a:latin typeface="+mj-lt"/>
                <a:cs typeface="Arial" pitchFamily="34" charset="0"/>
              </a:rPr>
              <a:t>tətbiqi</a:t>
            </a:r>
            <a:r>
              <a:rPr lang="en-US" sz="3600" b="1" dirty="0">
                <a:solidFill>
                  <a:srgbClr val="FFFF00"/>
                </a:solidFill>
                <a:latin typeface="+mj-lt"/>
                <a:cs typeface="Arial" pitchFamily="34" charset="0"/>
              </a:rPr>
              <a:t> </a:t>
            </a:r>
            <a:r>
              <a:rPr lang="az-Latn-AZ" sz="3600" b="1" dirty="0">
                <a:solidFill>
                  <a:srgbClr val="FFFF00"/>
                </a:solidFill>
                <a:latin typeface="+mj-lt"/>
                <a:cs typeface="Arial" pitchFamily="34" charset="0"/>
              </a:rPr>
              <a:t> </a:t>
            </a:r>
          </a:p>
          <a:p>
            <a:r>
              <a:rPr lang="az-Latn-AZ" sz="3200" b="1" dirty="0">
                <a:solidFill>
                  <a:srgbClr val="FFFF00"/>
                </a:solidFill>
                <a:latin typeface="Arial" pitchFamily="34" charset="0"/>
                <a:cs typeface="Arial" pitchFamily="34" charset="0"/>
              </a:rPr>
              <a:t>  </a:t>
            </a:r>
          </a:p>
          <a:p>
            <a:endParaRPr lang="az-Latn-AZ" sz="3200" b="1" dirty="0">
              <a:solidFill>
                <a:srgbClr val="FFFF00"/>
              </a:solidFill>
              <a:latin typeface="Arial" pitchFamily="34" charset="0"/>
              <a:cs typeface="Arial" pitchFamily="34" charset="0"/>
            </a:endParaRPr>
          </a:p>
          <a:p>
            <a:r>
              <a:rPr lang="en-US" sz="3600" b="1" dirty="0">
                <a:solidFill>
                  <a:srgbClr val="FFFF00"/>
                </a:solidFill>
                <a:latin typeface="+mj-lt"/>
                <a:cs typeface="Arial" pitchFamily="34" charset="0"/>
              </a:rPr>
              <a:t>Data mining</a:t>
            </a:r>
            <a:endParaRPr lang="az-Latn-AZ" sz="3600" b="1" dirty="0">
              <a:solidFill>
                <a:srgbClr val="FFFF00"/>
              </a:solidFill>
              <a:latin typeface="+mj-lt"/>
              <a:cs typeface="Arial" pitchFamily="34" charset="0"/>
            </a:endParaRPr>
          </a:p>
          <a:p>
            <a:r>
              <a:rPr lang="az-Latn-AZ" sz="3600" b="1" dirty="0">
                <a:solidFill>
                  <a:srgbClr val="FFFF00"/>
                </a:solidFill>
                <a:latin typeface="+mj-lt"/>
                <a:cs typeface="Arial" pitchFamily="34" charset="0"/>
              </a:rPr>
              <a:t>Atrificial intelligence </a:t>
            </a:r>
            <a:endParaRPr lang="en-US" sz="3600" b="1" dirty="0">
              <a:solidFill>
                <a:srgbClr val="FFFF00"/>
              </a:solidFill>
              <a:latin typeface="+mj-lt"/>
              <a:cs typeface="Arial" pitchFamily="34" charset="0"/>
            </a:endParaRPr>
          </a:p>
          <a:p>
            <a:r>
              <a:rPr lang="az-Latn-AZ" sz="3600" b="1" dirty="0">
                <a:solidFill>
                  <a:srgbClr val="FFFF00"/>
                </a:solidFill>
                <a:latin typeface="+mj-lt"/>
                <a:cs typeface="Arial" pitchFamily="34" charset="0"/>
              </a:rPr>
              <a:t>Ma</a:t>
            </a:r>
            <a:r>
              <a:rPr lang="en-US" sz="3600" b="1" dirty="0">
                <a:solidFill>
                  <a:srgbClr val="FFFF00"/>
                </a:solidFill>
                <a:latin typeface="+mj-lt"/>
                <a:cs typeface="Arial" pitchFamily="34" charset="0"/>
              </a:rPr>
              <a:t>c</a:t>
            </a:r>
            <a:r>
              <a:rPr lang="az-Latn-AZ" sz="3600" b="1" dirty="0">
                <a:solidFill>
                  <a:srgbClr val="FFFF00"/>
                </a:solidFill>
                <a:latin typeface="+mj-lt"/>
                <a:cs typeface="Arial" pitchFamily="34" charset="0"/>
              </a:rPr>
              <a:t>hine learning</a:t>
            </a:r>
          </a:p>
          <a:p>
            <a:r>
              <a:rPr lang="az-Latn-AZ" sz="3600" b="1" dirty="0">
                <a:solidFill>
                  <a:srgbClr val="FFFF00"/>
                </a:solidFill>
                <a:latin typeface="+mj-lt"/>
                <a:cs typeface="Arial" pitchFamily="34" charset="0"/>
              </a:rPr>
              <a:t>Deep learning</a:t>
            </a:r>
            <a:r>
              <a:rPr lang="en-US" sz="3600" b="1" dirty="0">
                <a:solidFill>
                  <a:srgbClr val="FFFF00"/>
                </a:solidFill>
                <a:latin typeface="+mj-lt"/>
                <a:cs typeface="Arial" pitchFamily="34" charset="0"/>
              </a:rPr>
              <a:t> </a:t>
            </a:r>
            <a:r>
              <a:rPr lang="az-Latn-AZ" sz="3600" b="1" dirty="0">
                <a:solidFill>
                  <a:srgbClr val="FFFF00"/>
                </a:solidFill>
                <a:latin typeface="+mj-lt"/>
                <a:cs typeface="Arial" pitchFamily="34" charset="0"/>
              </a:rPr>
              <a:t> </a:t>
            </a:r>
            <a:endParaRPr lang="ru-RU" sz="3600" b="1" dirty="0">
              <a:solidFill>
                <a:srgbClr val="FFFF00"/>
              </a:solidFill>
              <a:latin typeface="+mj-lt"/>
              <a:cs typeface="Arial" pitchFamily="34" charset="0"/>
            </a:endParaRPr>
          </a:p>
        </p:txBody>
      </p:sp>
    </p:spTree>
    <p:extLst>
      <p:ext uri="{BB962C8B-B14F-4D97-AF65-F5344CB8AC3E}">
        <p14:creationId xmlns:p14="http://schemas.microsoft.com/office/powerpoint/2010/main" val="1579099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416859"/>
            <a:ext cx="10515600" cy="497542"/>
          </a:xfrm>
        </p:spPr>
        <p:txBody>
          <a:bodyPr>
            <a:noAutofit/>
          </a:bodyPr>
          <a:lstStyle/>
          <a:p>
            <a:pPr algn="ctr"/>
            <a:r>
              <a:rPr lang="az-Latn-AZ" sz="3200" b="1" dirty="0">
                <a:solidFill>
                  <a:schemeClr val="accent1">
                    <a:lumMod val="75000"/>
                  </a:schemeClr>
                </a:solidFill>
              </a:rPr>
              <a:t>Süni i</a:t>
            </a:r>
            <a:r>
              <a:rPr lang="en-US" sz="3200" b="1" dirty="0" err="1">
                <a:solidFill>
                  <a:schemeClr val="accent1">
                    <a:lumMod val="75000"/>
                  </a:schemeClr>
                </a:solidFill>
              </a:rPr>
              <a:t>ntellekt</a:t>
            </a:r>
            <a:r>
              <a:rPr lang="az-Latn-AZ" sz="3200" b="1" dirty="0">
                <a:solidFill>
                  <a:schemeClr val="accent1">
                    <a:lumMod val="75000"/>
                  </a:schemeClr>
                </a:solidFill>
              </a:rPr>
              <a:t> nədir</a:t>
            </a:r>
            <a:r>
              <a:rPr lang="en-US" sz="3200" b="1" dirty="0">
                <a:solidFill>
                  <a:schemeClr val="accent1">
                    <a:lumMod val="75000"/>
                  </a:schemeClr>
                </a:solidFill>
              </a:rPr>
              <a:t>?</a:t>
            </a:r>
            <a:r>
              <a:rPr lang="az-Latn-AZ" sz="3200" dirty="0">
                <a:solidFill>
                  <a:schemeClr val="accent1">
                    <a:lumMod val="75000"/>
                  </a:schemeClr>
                </a:solidFill>
              </a:rPr>
              <a:t> </a:t>
            </a:r>
            <a:endParaRPr lang="ru-RU" sz="3200" dirty="0">
              <a:solidFill>
                <a:schemeClr val="accent1">
                  <a:lumMod val="75000"/>
                </a:schemeClr>
              </a:solidFill>
            </a:endParaRPr>
          </a:p>
        </p:txBody>
      </p:sp>
      <p:pic>
        <p:nvPicPr>
          <p:cNvPr id="12290" name="Picture 2" descr="Artificial Intelligence in healthc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973" y="1648778"/>
            <a:ext cx="6065474" cy="3554805"/>
          </a:xfrm>
          <a:prstGeom prst="rect">
            <a:avLst/>
          </a:prstGeom>
          <a:noFill/>
          <a:extLst>
            <a:ext uri="{909E8E84-426E-40DD-AFC4-6F175D3DCCD1}">
              <a14:hiddenFill xmlns:a14="http://schemas.microsoft.com/office/drawing/2010/main">
                <a:solidFill>
                  <a:srgbClr val="FFFFFF"/>
                </a:solidFill>
              </a14:hiddenFill>
            </a:ext>
          </a:extLst>
        </p:spPr>
      </p:pic>
      <p:sp>
        <p:nvSpPr>
          <p:cNvPr id="4" name="Объект 3"/>
          <p:cNvSpPr>
            <a:spLocks noGrp="1"/>
          </p:cNvSpPr>
          <p:nvPr>
            <p:ph idx="1"/>
          </p:nvPr>
        </p:nvSpPr>
        <p:spPr>
          <a:xfrm>
            <a:off x="6490447" y="1250512"/>
            <a:ext cx="5701553" cy="4351338"/>
          </a:xfrm>
        </p:spPr>
        <p:txBody>
          <a:bodyPr>
            <a:normAutofit/>
          </a:bodyPr>
          <a:lstStyle/>
          <a:p>
            <a:r>
              <a:rPr lang="en-US" sz="2400" b="1" dirty="0" err="1"/>
              <a:t>düşüncə</a:t>
            </a:r>
            <a:r>
              <a:rPr lang="en-US" sz="2400" b="1" dirty="0"/>
              <a:t> </a:t>
            </a:r>
            <a:r>
              <a:rPr lang="en-US" sz="2400" b="1" dirty="0" err="1"/>
              <a:t>və</a:t>
            </a:r>
            <a:r>
              <a:rPr lang="en-US" sz="2400" b="1" dirty="0"/>
              <a:t> </a:t>
            </a:r>
            <a:r>
              <a:rPr lang="en-US" sz="2400" b="1" dirty="0" err="1"/>
              <a:t>qərar</a:t>
            </a:r>
            <a:r>
              <a:rPr lang="en-US" sz="2400" b="1" dirty="0"/>
              <a:t> </a:t>
            </a:r>
            <a:r>
              <a:rPr lang="en-US" sz="2400" b="1" dirty="0" err="1"/>
              <a:t>qəbuletmə</a:t>
            </a:r>
            <a:r>
              <a:rPr lang="en-US" sz="2400" b="1" dirty="0"/>
              <a:t> </a:t>
            </a:r>
            <a:r>
              <a:rPr lang="en-US" sz="2400" b="1" dirty="0" err="1"/>
              <a:t>qabiliyyətlərinə</a:t>
            </a:r>
            <a:r>
              <a:rPr lang="en-US" sz="2400" b="1" dirty="0"/>
              <a:t> </a:t>
            </a:r>
            <a:r>
              <a:rPr lang="en-US" sz="2400" b="1" dirty="0" err="1"/>
              <a:t>malik</a:t>
            </a:r>
            <a:r>
              <a:rPr lang="az-Latn-AZ" sz="2400" b="1" dirty="0"/>
              <a:t> </a:t>
            </a:r>
            <a:r>
              <a:rPr lang="en-US" sz="2400" b="1" dirty="0" err="1"/>
              <a:t>ağıllı</a:t>
            </a:r>
            <a:r>
              <a:rPr lang="en-US" sz="2400" b="1" dirty="0"/>
              <a:t> </a:t>
            </a:r>
            <a:r>
              <a:rPr lang="en-US" sz="2400" b="1" dirty="0" err="1"/>
              <a:t>maşınların</a:t>
            </a:r>
            <a:r>
              <a:rPr lang="en-US" sz="2400" b="1" dirty="0"/>
              <a:t> </a:t>
            </a:r>
            <a:r>
              <a:rPr lang="en-US" sz="2400" b="1" dirty="0" err="1"/>
              <a:t>yaradılması</a:t>
            </a:r>
            <a:r>
              <a:rPr lang="en-US" sz="2400" b="1" dirty="0"/>
              <a:t> </a:t>
            </a:r>
            <a:r>
              <a:rPr lang="en-US" sz="2400" b="1" dirty="0" err="1"/>
              <a:t>ilə</a:t>
            </a:r>
            <a:r>
              <a:rPr lang="en-US" sz="2400" b="1" dirty="0"/>
              <a:t> </a:t>
            </a:r>
            <a:r>
              <a:rPr lang="en-US" sz="2400" b="1" dirty="0" err="1"/>
              <a:t>məşğul</a:t>
            </a:r>
            <a:r>
              <a:rPr lang="az-Latn-AZ" sz="2400" b="1" dirty="0"/>
              <a:t> olur</a:t>
            </a:r>
            <a:endParaRPr lang="en-US" sz="2400" b="1" dirty="0"/>
          </a:p>
          <a:p>
            <a:r>
              <a:rPr lang="en-US" sz="2400" b="1" dirty="0" err="1"/>
              <a:t>avtomatlaşdırılmış</a:t>
            </a:r>
            <a:r>
              <a:rPr lang="en-US" sz="2400" b="1" dirty="0"/>
              <a:t> </a:t>
            </a:r>
            <a:r>
              <a:rPr lang="en-US" sz="2400" b="1" dirty="0" err="1"/>
              <a:t>şəkildə</a:t>
            </a:r>
            <a:r>
              <a:rPr lang="en-US" sz="2400" b="1" dirty="0"/>
              <a:t> </a:t>
            </a:r>
            <a:r>
              <a:rPr lang="en-US" sz="2400" b="1" dirty="0" err="1"/>
              <a:t>yerinə</a:t>
            </a:r>
            <a:r>
              <a:rPr lang="en-US" sz="2400" b="1" dirty="0"/>
              <a:t> </a:t>
            </a:r>
            <a:r>
              <a:rPr lang="en-US" sz="2400" b="1" dirty="0" err="1"/>
              <a:t>yetir</a:t>
            </a:r>
            <a:r>
              <a:rPr lang="az-Latn-AZ" sz="2400" b="1" dirty="0"/>
              <a:t>ilən </a:t>
            </a:r>
            <a:r>
              <a:rPr lang="en-US" sz="2400" b="1" dirty="0" err="1"/>
              <a:t>kompleks</a:t>
            </a:r>
            <a:r>
              <a:rPr lang="en-US" sz="2400" b="1" dirty="0"/>
              <a:t> </a:t>
            </a:r>
            <a:r>
              <a:rPr lang="en-US" sz="2400" b="1" dirty="0" err="1"/>
              <a:t>alqoritmlərin</a:t>
            </a:r>
            <a:r>
              <a:rPr lang="en-US" sz="2400" b="1" dirty="0"/>
              <a:t> </a:t>
            </a:r>
            <a:r>
              <a:rPr lang="en-US" sz="2400" b="1" dirty="0" err="1"/>
              <a:t>istifadəsinə</a:t>
            </a:r>
            <a:r>
              <a:rPr lang="en-US" sz="2400" b="1" dirty="0"/>
              <a:t> </a:t>
            </a:r>
            <a:r>
              <a:rPr lang="az-Latn-AZ" sz="2400" b="1" dirty="0"/>
              <a:t>əsaslanır</a:t>
            </a:r>
            <a:r>
              <a:rPr lang="en-US" sz="2400" b="1" dirty="0"/>
              <a:t>.</a:t>
            </a:r>
            <a:endParaRPr lang="az-Latn-AZ" sz="2400" b="1" dirty="0"/>
          </a:p>
          <a:p>
            <a:r>
              <a:rPr lang="en-US" sz="2400" b="1" dirty="0" err="1"/>
              <a:t>komp</a:t>
            </a:r>
            <a:r>
              <a:rPr lang="az-Latn-AZ" sz="2400" b="1" dirty="0"/>
              <a:t>yu</a:t>
            </a:r>
            <a:r>
              <a:rPr lang="en-US" sz="2400" b="1" dirty="0" err="1"/>
              <a:t>terlərə</a:t>
            </a:r>
            <a:r>
              <a:rPr lang="en-US" sz="2400" b="1" dirty="0"/>
              <a:t> </a:t>
            </a:r>
            <a:r>
              <a:rPr lang="en-US" sz="2400" b="1" dirty="0" err="1"/>
              <a:t>məlumat</a:t>
            </a:r>
            <a:r>
              <a:rPr lang="en-US" sz="2400" b="1" dirty="0"/>
              <a:t> </a:t>
            </a:r>
            <a:r>
              <a:rPr lang="en-US" sz="2400" b="1" dirty="0" err="1"/>
              <a:t>daxil</a:t>
            </a:r>
            <a:r>
              <a:rPr lang="en-US" sz="2400" b="1" dirty="0"/>
              <a:t> </a:t>
            </a:r>
            <a:r>
              <a:rPr lang="az-Latn-AZ" sz="2400" b="1" dirty="0"/>
              <a:t>edildikdə</a:t>
            </a:r>
            <a:r>
              <a:rPr lang="en-US" sz="2400" b="1" dirty="0"/>
              <a:t> </a:t>
            </a:r>
            <a:r>
              <a:rPr lang="en-US" sz="2400" b="1" dirty="0" err="1"/>
              <a:t>yeni</a:t>
            </a:r>
            <a:r>
              <a:rPr lang="en-US" sz="2400" b="1" dirty="0"/>
              <a:t> </a:t>
            </a:r>
            <a:r>
              <a:rPr lang="en-US" sz="2400" b="1" dirty="0" err="1"/>
              <a:t>qurulmuş</a:t>
            </a:r>
            <a:r>
              <a:rPr lang="en-US" sz="2400" b="1" dirty="0"/>
              <a:t> </a:t>
            </a:r>
            <a:r>
              <a:rPr lang="en-US" sz="2400" b="1" dirty="0" err="1"/>
              <a:t>alqoritmlər</a:t>
            </a:r>
            <a:r>
              <a:rPr lang="en-US" sz="2400" b="1" dirty="0"/>
              <a:t> </a:t>
            </a:r>
            <a:r>
              <a:rPr lang="en-US" sz="2400" b="1" dirty="0" err="1"/>
              <a:t>mürəkkəb</a:t>
            </a:r>
            <a:r>
              <a:rPr lang="en-US" sz="2400" b="1" dirty="0"/>
              <a:t> </a:t>
            </a:r>
            <a:r>
              <a:rPr lang="en-US" sz="2400" b="1" dirty="0" err="1"/>
              <a:t>tibbi</a:t>
            </a:r>
            <a:r>
              <a:rPr lang="en-US" sz="2400" b="1" dirty="0"/>
              <a:t> </a:t>
            </a:r>
            <a:r>
              <a:rPr lang="en-US" sz="2400" b="1" dirty="0" err="1"/>
              <a:t>problemləri</a:t>
            </a:r>
            <a:r>
              <a:rPr lang="en-US" sz="2400" b="1" dirty="0"/>
              <a:t> </a:t>
            </a:r>
            <a:r>
              <a:rPr lang="en-US" sz="2400" b="1" dirty="0" err="1"/>
              <a:t>nəzərdən</a:t>
            </a:r>
            <a:r>
              <a:rPr lang="en-US" sz="2400" b="1" dirty="0"/>
              <a:t> </a:t>
            </a:r>
            <a:r>
              <a:rPr lang="en-US" sz="2400" b="1" dirty="0" err="1"/>
              <a:t>keçirə</a:t>
            </a:r>
            <a:r>
              <a:rPr lang="en-US" sz="2400" b="1" dirty="0"/>
              <a:t>, </a:t>
            </a:r>
            <a:r>
              <a:rPr lang="en-US" sz="2400" b="1" dirty="0" err="1"/>
              <a:t>şərh</a:t>
            </a:r>
            <a:r>
              <a:rPr lang="en-US" sz="2400" b="1" dirty="0"/>
              <a:t> </a:t>
            </a:r>
            <a:r>
              <a:rPr lang="en-US" sz="2400" b="1" dirty="0" err="1"/>
              <a:t>edə</a:t>
            </a:r>
            <a:r>
              <a:rPr lang="en-US" sz="2400" b="1" dirty="0"/>
              <a:t> </a:t>
            </a:r>
            <a:r>
              <a:rPr lang="en-US" sz="2400" b="1" dirty="0" err="1"/>
              <a:t>və</a:t>
            </a:r>
            <a:r>
              <a:rPr lang="en-US" sz="2400" b="1" dirty="0"/>
              <a:t> </a:t>
            </a:r>
            <a:r>
              <a:rPr lang="en-US" sz="2400" b="1" dirty="0" err="1"/>
              <a:t>həll</a:t>
            </a:r>
            <a:r>
              <a:rPr lang="en-US" sz="2400" b="1" dirty="0"/>
              <a:t> </a:t>
            </a:r>
            <a:r>
              <a:rPr lang="en-US" sz="2400" b="1" dirty="0" err="1"/>
              <a:t>yollarını</a:t>
            </a:r>
            <a:r>
              <a:rPr lang="en-US" sz="2400" b="1" dirty="0"/>
              <a:t> </a:t>
            </a:r>
            <a:r>
              <a:rPr lang="en-US" sz="2400" b="1" dirty="0" err="1"/>
              <a:t>təklif</a:t>
            </a:r>
            <a:r>
              <a:rPr lang="en-US" sz="2400" b="1" dirty="0"/>
              <a:t> </a:t>
            </a:r>
            <a:r>
              <a:rPr lang="en-US" sz="2400" b="1" dirty="0" err="1"/>
              <a:t>edə</a:t>
            </a:r>
            <a:r>
              <a:rPr lang="en-US" sz="2400" b="1" dirty="0"/>
              <a:t> </a:t>
            </a:r>
            <a:r>
              <a:rPr lang="en-US" sz="2400" b="1" dirty="0" err="1"/>
              <a:t>bilər</a:t>
            </a:r>
            <a:r>
              <a:rPr lang="en-US" sz="2400" b="1" dirty="0"/>
              <a:t>.</a:t>
            </a:r>
            <a:endParaRPr lang="ru-RU" sz="2400" b="1" dirty="0"/>
          </a:p>
        </p:txBody>
      </p:sp>
      <p:sp>
        <p:nvSpPr>
          <p:cNvPr id="5" name="Subtitle 2">
            <a:extLst>
              <a:ext uri="{FF2B5EF4-FFF2-40B4-BE49-F238E27FC236}">
                <a16:creationId xmlns:a16="http://schemas.microsoft.com/office/drawing/2014/main" id="{FCE0C1B8-CF0E-6245-9A64-84640E96B3F4}"/>
              </a:ext>
            </a:extLst>
          </p:cNvPr>
          <p:cNvSpPr txBox="1">
            <a:spLocks/>
          </p:cNvSpPr>
          <p:nvPr/>
        </p:nvSpPr>
        <p:spPr>
          <a:xfrm>
            <a:off x="1653810" y="6271936"/>
            <a:ext cx="8884380" cy="5860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pPr algn="ctr"/>
            <a:r>
              <a:rPr lang="en-US" sz="1200" b="1" cap="all" dirty="0">
                <a:solidFill>
                  <a:schemeClr val="accent6">
                    <a:lumMod val="75000"/>
                  </a:schemeClr>
                </a:solidFill>
                <a:latin typeface="+mj-lt"/>
                <a:ea typeface="+mj-ea"/>
                <a:cs typeface="+mj-cs"/>
              </a:rPr>
              <a:t>National congress of </a:t>
            </a:r>
            <a:r>
              <a:rPr lang="en-US" sz="1200" b="1" cap="all" dirty="0" err="1">
                <a:solidFill>
                  <a:schemeClr val="accent6">
                    <a:lumMod val="75000"/>
                  </a:schemeClr>
                </a:solidFill>
                <a:latin typeface="+mj-lt"/>
                <a:ea typeface="+mj-ea"/>
                <a:cs typeface="+mj-cs"/>
              </a:rPr>
              <a:t>Asc</a:t>
            </a:r>
            <a:r>
              <a:rPr lang="en-US" sz="1200" b="1" cap="all" dirty="0">
                <a:solidFill>
                  <a:schemeClr val="accent6">
                    <a:lumMod val="75000"/>
                  </a:schemeClr>
                </a:solidFill>
                <a:latin typeface="+mj-lt"/>
                <a:ea typeface="+mj-ea"/>
                <a:cs typeface="+mj-cs"/>
              </a:rPr>
              <a:t> - AKC-</a:t>
            </a:r>
            <a:r>
              <a:rPr lang="en-US" sz="1200" b="1" cap="all" dirty="0" err="1">
                <a:solidFill>
                  <a:schemeClr val="accent6">
                    <a:lumMod val="75000"/>
                  </a:schemeClr>
                </a:solidFill>
                <a:latin typeface="+mj-lt"/>
                <a:ea typeface="+mj-ea"/>
                <a:cs typeface="+mj-cs"/>
              </a:rPr>
              <a:t>nin</a:t>
            </a:r>
            <a:r>
              <a:rPr lang="en-US" sz="1200" b="1" cap="all" dirty="0">
                <a:solidFill>
                  <a:schemeClr val="accent6">
                    <a:lumMod val="75000"/>
                  </a:schemeClr>
                </a:solidFill>
                <a:latin typeface="+mj-lt"/>
                <a:ea typeface="+mj-ea"/>
                <a:cs typeface="+mj-cs"/>
              </a:rPr>
              <a:t> </a:t>
            </a:r>
            <a:r>
              <a:rPr lang="en-US" sz="1200" b="1" cap="all" dirty="0" err="1">
                <a:solidFill>
                  <a:schemeClr val="accent6">
                    <a:lumMod val="75000"/>
                  </a:schemeClr>
                </a:solidFill>
                <a:latin typeface="+mj-lt"/>
                <a:ea typeface="+mj-ea"/>
                <a:cs typeface="+mj-cs"/>
              </a:rPr>
              <a:t>milli</a:t>
            </a:r>
            <a:r>
              <a:rPr lang="en-US" sz="1200" b="1" cap="all" dirty="0">
                <a:solidFill>
                  <a:schemeClr val="accent6">
                    <a:lumMod val="75000"/>
                  </a:schemeClr>
                </a:solidFill>
                <a:latin typeface="+mj-lt"/>
                <a:ea typeface="+mj-ea"/>
                <a:cs typeface="+mj-cs"/>
              </a:rPr>
              <a:t> </a:t>
            </a:r>
            <a:r>
              <a:rPr lang="en-US" sz="1200" b="1" cap="all" dirty="0" err="1">
                <a:solidFill>
                  <a:schemeClr val="accent6">
                    <a:lumMod val="75000"/>
                  </a:schemeClr>
                </a:solidFill>
                <a:latin typeface="+mj-lt"/>
                <a:ea typeface="+mj-ea"/>
                <a:cs typeface="+mj-cs"/>
              </a:rPr>
              <a:t>konqresi</a:t>
            </a:r>
            <a:r>
              <a:rPr lang="en-US" sz="1200" b="1" cap="all" dirty="0">
                <a:solidFill>
                  <a:schemeClr val="accent6">
                    <a:lumMod val="75000"/>
                  </a:schemeClr>
                </a:solidFill>
                <a:latin typeface="+mj-lt"/>
                <a:ea typeface="+mj-ea"/>
                <a:cs typeface="+mj-cs"/>
              </a:rPr>
              <a:t> </a:t>
            </a:r>
          </a:p>
          <a:p>
            <a:pPr algn="ctr"/>
            <a:r>
              <a:rPr lang="en-US" sz="1200" b="1" cap="all" dirty="0" err="1">
                <a:solidFill>
                  <a:schemeClr val="accent6">
                    <a:lumMod val="75000"/>
                  </a:schemeClr>
                </a:solidFill>
                <a:latin typeface="+mj-lt"/>
                <a:ea typeface="+mj-ea"/>
                <a:cs typeface="+mj-cs"/>
              </a:rPr>
              <a:t>Dekabr</a:t>
            </a:r>
            <a:r>
              <a:rPr lang="en-US" sz="1200" b="1" cap="all" dirty="0">
                <a:solidFill>
                  <a:schemeClr val="accent6">
                    <a:lumMod val="75000"/>
                  </a:schemeClr>
                </a:solidFill>
                <a:latin typeface="+mj-lt"/>
                <a:ea typeface="+mj-ea"/>
                <a:cs typeface="+mj-cs"/>
              </a:rPr>
              <a:t> 10-11, 2022</a:t>
            </a:r>
          </a:p>
        </p:txBody>
      </p:sp>
    </p:spTree>
    <p:extLst>
      <p:ext uri="{BB962C8B-B14F-4D97-AF65-F5344CB8AC3E}">
        <p14:creationId xmlns:p14="http://schemas.microsoft.com/office/powerpoint/2010/main" val="2538626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04330" y="90247"/>
            <a:ext cx="6077589" cy="1144800"/>
          </a:xfrm>
        </p:spPr>
        <p:txBody>
          <a:bodyPr>
            <a:normAutofit/>
          </a:bodyPr>
          <a:lstStyle/>
          <a:p>
            <a:pPr algn="ctr"/>
            <a:r>
              <a:rPr lang="az-Latn-AZ" sz="2400" b="1" dirty="0">
                <a:solidFill>
                  <a:schemeClr val="accent1">
                    <a:lumMod val="75000"/>
                  </a:schemeClr>
                </a:solidFill>
              </a:rPr>
              <a:t>AT </a:t>
            </a:r>
            <a:r>
              <a:rPr lang="en-US" sz="2000" b="1" dirty="0" err="1">
                <a:solidFill>
                  <a:schemeClr val="accent1">
                    <a:lumMod val="75000"/>
                  </a:schemeClr>
                </a:solidFill>
              </a:rPr>
              <a:t>telemonitorinq</a:t>
            </a:r>
            <a:r>
              <a:rPr lang="az-Latn-AZ" sz="2000" b="1" dirty="0">
                <a:solidFill>
                  <a:schemeClr val="accent1">
                    <a:lumMod val="75000"/>
                  </a:schemeClr>
                </a:solidFill>
              </a:rPr>
              <a:t>inin</a:t>
            </a:r>
            <a:r>
              <a:rPr lang="en-US" sz="2000" b="1" dirty="0">
                <a:solidFill>
                  <a:schemeClr val="accent1">
                    <a:lumMod val="75000"/>
                  </a:schemeClr>
                </a:solidFill>
              </a:rPr>
              <a:t> </a:t>
            </a:r>
            <a:r>
              <a:rPr lang="az-Latn-AZ" sz="2000" b="1" dirty="0">
                <a:solidFill>
                  <a:schemeClr val="accent1">
                    <a:lumMod val="75000"/>
                  </a:schemeClr>
                </a:solidFill>
              </a:rPr>
              <a:t>Machine learning VƏ DEEP LEARNİNG MODELLƏRİNİN </a:t>
            </a:r>
            <a:r>
              <a:rPr lang="en-US" sz="2000" b="1" dirty="0" err="1">
                <a:solidFill>
                  <a:schemeClr val="accent1">
                    <a:lumMod val="75000"/>
                  </a:schemeClr>
                </a:solidFill>
              </a:rPr>
              <a:t>tətbiqinin</a:t>
            </a:r>
            <a:r>
              <a:rPr lang="en-US" sz="2000" b="1" dirty="0">
                <a:solidFill>
                  <a:schemeClr val="accent1">
                    <a:lumMod val="75000"/>
                  </a:schemeClr>
                </a:solidFill>
              </a:rPr>
              <a:t> </a:t>
            </a:r>
            <a:r>
              <a:rPr lang="en-US" sz="2000" b="1" dirty="0" err="1">
                <a:solidFill>
                  <a:schemeClr val="accent1">
                    <a:lumMod val="75000"/>
                  </a:schemeClr>
                </a:solidFill>
              </a:rPr>
              <a:t>sadələşdirilmiş</a:t>
            </a:r>
            <a:r>
              <a:rPr lang="en-US" sz="2000" b="1" dirty="0">
                <a:solidFill>
                  <a:schemeClr val="accent1">
                    <a:lumMod val="75000"/>
                  </a:schemeClr>
                </a:solidFill>
              </a:rPr>
              <a:t> </a:t>
            </a:r>
            <a:r>
              <a:rPr lang="az-Latn-AZ" sz="2000" b="1" dirty="0">
                <a:solidFill>
                  <a:schemeClr val="accent1">
                    <a:lumMod val="75000"/>
                  </a:schemeClr>
                </a:solidFill>
              </a:rPr>
              <a:t>sxemi</a:t>
            </a:r>
            <a:endParaRPr lang="ru-RU" sz="2400" b="1" dirty="0">
              <a:solidFill>
                <a:schemeClr val="accent1">
                  <a:lumMod val="75000"/>
                </a:schemeClr>
              </a:solidFill>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83" y="90247"/>
            <a:ext cx="4800602" cy="540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162" y="1235047"/>
            <a:ext cx="7155702" cy="388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30560" y="3362827"/>
            <a:ext cx="4800602" cy="2800767"/>
          </a:xfrm>
          <a:prstGeom prst="rect">
            <a:avLst/>
          </a:prstGeom>
          <a:solidFill>
            <a:schemeClr val="bg1"/>
          </a:solidFill>
        </p:spPr>
        <p:txBody>
          <a:bodyPr wrap="square">
            <a:spAutoFit/>
          </a:bodyPr>
          <a:lstStyle/>
          <a:p>
            <a:r>
              <a:rPr lang="en-US" sz="1600" b="1" dirty="0"/>
              <a:t>a </a:t>
            </a:r>
            <a:r>
              <a:rPr lang="en-US" sz="1600" b="1" dirty="0" err="1"/>
              <a:t>Xəstənin</a:t>
            </a:r>
            <a:r>
              <a:rPr lang="en-US" sz="1600" b="1" dirty="0"/>
              <a:t> </a:t>
            </a:r>
            <a:r>
              <a:rPr lang="en-US" sz="1600" b="1" dirty="0" err="1"/>
              <a:t>xüsusiyyətləri</a:t>
            </a:r>
            <a:r>
              <a:rPr lang="en-US" sz="1600" b="1" dirty="0"/>
              <a:t> </a:t>
            </a:r>
            <a:r>
              <a:rPr lang="en-US" sz="1600" b="1" dirty="0" err="1"/>
              <a:t>və</a:t>
            </a:r>
            <a:r>
              <a:rPr lang="en-US" sz="1600" b="1" dirty="0"/>
              <a:t> </a:t>
            </a:r>
            <a:r>
              <a:rPr lang="en-US" sz="1600" b="1" dirty="0" err="1"/>
              <a:t>ölçülmüş</a:t>
            </a:r>
            <a:r>
              <a:rPr lang="en-US" sz="1600" b="1" dirty="0"/>
              <a:t> </a:t>
            </a:r>
            <a:r>
              <a:rPr lang="en-US" sz="1600" b="1" dirty="0" err="1"/>
              <a:t>qan</a:t>
            </a:r>
            <a:r>
              <a:rPr lang="en-US" sz="1600" b="1" dirty="0"/>
              <a:t> </a:t>
            </a:r>
            <a:r>
              <a:rPr lang="en-US" sz="1600" b="1" dirty="0" err="1"/>
              <a:t>təzyiqi</a:t>
            </a:r>
            <a:r>
              <a:rPr lang="en-US" sz="1600" b="1" dirty="0"/>
              <a:t> </a:t>
            </a:r>
            <a:r>
              <a:rPr lang="en-US" sz="1600" b="1" dirty="0" err="1"/>
              <a:t>dərin</a:t>
            </a:r>
            <a:r>
              <a:rPr lang="en-US" sz="1600" b="1" dirty="0"/>
              <a:t> </a:t>
            </a:r>
            <a:r>
              <a:rPr lang="en-US" sz="1600" b="1" dirty="0" err="1"/>
              <a:t>öyrənməyə</a:t>
            </a:r>
            <a:r>
              <a:rPr lang="en-US" sz="1600" b="1" dirty="0"/>
              <a:t> </a:t>
            </a:r>
            <a:r>
              <a:rPr lang="en-US" sz="1600" b="1" dirty="0" err="1"/>
              <a:t>əsaslanan</a:t>
            </a:r>
            <a:r>
              <a:rPr lang="en-US" sz="1600" b="1" dirty="0"/>
              <a:t> </a:t>
            </a:r>
            <a:r>
              <a:rPr lang="en-US" sz="1600" b="1" dirty="0" err="1"/>
              <a:t>maşın</a:t>
            </a:r>
            <a:r>
              <a:rPr lang="en-US" sz="1600" b="1" dirty="0"/>
              <a:t> </a:t>
            </a:r>
            <a:r>
              <a:rPr lang="en-US" sz="1600" b="1" dirty="0" err="1"/>
              <a:t>öyrənmə</a:t>
            </a:r>
            <a:r>
              <a:rPr lang="en-US" sz="1600" b="1" dirty="0"/>
              <a:t> </a:t>
            </a:r>
            <a:r>
              <a:rPr lang="en-US" sz="1600" b="1" dirty="0" err="1"/>
              <a:t>alqoritminə</a:t>
            </a:r>
            <a:r>
              <a:rPr lang="en-US" sz="1600" b="1" dirty="0"/>
              <a:t> </a:t>
            </a:r>
            <a:r>
              <a:rPr lang="en-US" sz="1600" b="1" dirty="0" err="1"/>
              <a:t>daxil</a:t>
            </a:r>
            <a:r>
              <a:rPr lang="en-US" sz="1600" b="1" dirty="0"/>
              <a:t> </a:t>
            </a:r>
            <a:r>
              <a:rPr lang="en-US" sz="1600" b="1" dirty="0" err="1"/>
              <a:t>edilir</a:t>
            </a:r>
            <a:r>
              <a:rPr lang="en-US" sz="1600" b="1" dirty="0"/>
              <a:t> </a:t>
            </a:r>
            <a:r>
              <a:rPr lang="en-US" sz="1600" b="1" dirty="0" err="1"/>
              <a:t>və</a:t>
            </a:r>
            <a:r>
              <a:rPr lang="en-US" sz="1600" b="1" dirty="0"/>
              <a:t> </a:t>
            </a:r>
            <a:r>
              <a:rPr lang="en-US" sz="1600" b="1" dirty="0" err="1"/>
              <a:t>xəstənin</a:t>
            </a:r>
            <a:r>
              <a:rPr lang="en-US" sz="1600" b="1" dirty="0"/>
              <a:t> </a:t>
            </a:r>
            <a:r>
              <a:rPr lang="en-US" sz="1600" b="1" dirty="0" err="1"/>
              <a:t>ürək-damar</a:t>
            </a:r>
            <a:r>
              <a:rPr lang="en-US" sz="1600" b="1" dirty="0"/>
              <a:t> </a:t>
            </a:r>
            <a:r>
              <a:rPr lang="en-US" sz="1600" b="1" dirty="0" err="1"/>
              <a:t>riski</a:t>
            </a:r>
            <a:r>
              <a:rPr lang="en-US" sz="1600" b="1" dirty="0"/>
              <a:t> </a:t>
            </a:r>
            <a:r>
              <a:rPr lang="en-US" sz="1600" b="1" dirty="0" err="1"/>
              <a:t>proqnozlaşdırılır</a:t>
            </a:r>
            <a:r>
              <a:rPr lang="en-US" sz="1600" b="1" dirty="0"/>
              <a:t>.</a:t>
            </a:r>
          </a:p>
          <a:p>
            <a:endParaRPr lang="az-Latn-AZ" sz="1600" b="1" dirty="0"/>
          </a:p>
          <a:p>
            <a:r>
              <a:rPr lang="en-US" sz="1600" b="1" dirty="0"/>
              <a:t> b </a:t>
            </a:r>
            <a:r>
              <a:rPr lang="en-US" sz="1600" b="1" dirty="0" err="1"/>
              <a:t>Geyilə</a:t>
            </a:r>
            <a:r>
              <a:rPr lang="en-US" sz="1600" b="1" dirty="0"/>
              <a:t> </a:t>
            </a:r>
            <a:r>
              <a:rPr lang="en-US" sz="1600" b="1" dirty="0" err="1"/>
              <a:t>bilən</a:t>
            </a:r>
            <a:r>
              <a:rPr lang="en-US" sz="1600" b="1" dirty="0"/>
              <a:t> sensor </a:t>
            </a:r>
            <a:r>
              <a:rPr lang="en-US" sz="1600" b="1" dirty="0" err="1"/>
              <a:t>vasitəsilə</a:t>
            </a:r>
            <a:r>
              <a:rPr lang="en-US" sz="1600" b="1" dirty="0"/>
              <a:t> </a:t>
            </a:r>
            <a:r>
              <a:rPr lang="en-US" sz="1600" b="1" dirty="0" err="1"/>
              <a:t>toplanan</a:t>
            </a:r>
            <a:r>
              <a:rPr lang="en-US" sz="1600" b="1" dirty="0"/>
              <a:t> </a:t>
            </a:r>
            <a:r>
              <a:rPr lang="en-US" sz="1600" b="1" dirty="0" err="1"/>
              <a:t>nəbz</a:t>
            </a:r>
            <a:r>
              <a:rPr lang="en-US" sz="1600" b="1" dirty="0"/>
              <a:t> </a:t>
            </a:r>
            <a:r>
              <a:rPr lang="en-US" sz="1600" b="1" dirty="0" err="1"/>
              <a:t>dalğa</a:t>
            </a:r>
            <a:r>
              <a:rPr lang="en-US" sz="1600" b="1" dirty="0"/>
              <a:t> </a:t>
            </a:r>
            <a:r>
              <a:rPr lang="en-US" sz="1600" b="1" dirty="0" err="1"/>
              <a:t>forması</a:t>
            </a:r>
            <a:r>
              <a:rPr lang="en-US" sz="1600" b="1" dirty="0"/>
              <a:t> </a:t>
            </a:r>
            <a:r>
              <a:rPr lang="en-US" sz="1600" b="1" dirty="0" err="1"/>
              <a:t>xəstənin</a:t>
            </a:r>
            <a:r>
              <a:rPr lang="en-US" sz="1600" b="1" dirty="0"/>
              <a:t> </a:t>
            </a:r>
            <a:r>
              <a:rPr lang="en-US" sz="1600" b="1" dirty="0" err="1"/>
              <a:t>demoqrafik</a:t>
            </a:r>
            <a:r>
              <a:rPr lang="en-US" sz="1600" b="1" dirty="0"/>
              <a:t>, </a:t>
            </a:r>
            <a:r>
              <a:rPr lang="en-US" sz="1600" b="1" dirty="0" err="1"/>
              <a:t>antropometrik</a:t>
            </a:r>
            <a:r>
              <a:rPr lang="en-US" sz="1600" b="1" dirty="0"/>
              <a:t> </a:t>
            </a:r>
            <a:r>
              <a:rPr lang="en-US" sz="1600" b="1" dirty="0" err="1"/>
              <a:t>və</a:t>
            </a:r>
            <a:r>
              <a:rPr lang="en-US" sz="1600" b="1" dirty="0"/>
              <a:t> </a:t>
            </a:r>
            <a:r>
              <a:rPr lang="en-US" sz="1600" b="1" dirty="0" err="1"/>
              <a:t>klinik</a:t>
            </a:r>
            <a:r>
              <a:rPr lang="en-US" sz="1600" b="1" dirty="0"/>
              <a:t> </a:t>
            </a:r>
            <a:r>
              <a:rPr lang="en-US" sz="1600" b="1" dirty="0" err="1"/>
              <a:t>məlumatları</a:t>
            </a:r>
            <a:endParaRPr lang="az-Latn-AZ" sz="1600" b="1" dirty="0"/>
          </a:p>
          <a:p>
            <a:r>
              <a:rPr lang="en-US" sz="1600" b="1" dirty="0"/>
              <a:t> </a:t>
            </a:r>
            <a:r>
              <a:rPr lang="en-US" sz="1600" b="1" dirty="0" err="1"/>
              <a:t>ilə</a:t>
            </a:r>
            <a:r>
              <a:rPr lang="en-US" sz="1600" b="1" dirty="0"/>
              <a:t> </a:t>
            </a:r>
            <a:r>
              <a:rPr lang="en-US" sz="1600" b="1" dirty="0" err="1"/>
              <a:t>birlikdə</a:t>
            </a:r>
            <a:r>
              <a:rPr lang="en-US" sz="1600" b="1" dirty="0"/>
              <a:t> </a:t>
            </a:r>
            <a:r>
              <a:rPr lang="en-US" sz="1600" b="1" dirty="0" err="1"/>
              <a:t>maşın</a:t>
            </a:r>
            <a:r>
              <a:rPr lang="en-US" sz="1600" b="1" dirty="0"/>
              <a:t> </a:t>
            </a:r>
            <a:r>
              <a:rPr lang="en-US" sz="1600" b="1" dirty="0" err="1"/>
              <a:t>öyrənmə</a:t>
            </a:r>
            <a:r>
              <a:rPr lang="en-US" sz="1600" b="1" dirty="0"/>
              <a:t> </a:t>
            </a:r>
            <a:r>
              <a:rPr lang="en-US" sz="1600" b="1" dirty="0" err="1"/>
              <a:t>modelinə</a:t>
            </a:r>
            <a:r>
              <a:rPr lang="en-US" sz="1600" b="1" dirty="0"/>
              <a:t> </a:t>
            </a:r>
            <a:r>
              <a:rPr lang="en-US" sz="1600" b="1" dirty="0" err="1"/>
              <a:t>daxil</a:t>
            </a:r>
            <a:r>
              <a:rPr lang="en-US" sz="1600" b="1" dirty="0"/>
              <a:t> </a:t>
            </a:r>
            <a:r>
              <a:rPr lang="en-US" sz="1600" b="1" dirty="0" err="1"/>
              <a:t>edilir</a:t>
            </a:r>
            <a:r>
              <a:rPr lang="en-US" sz="1600" b="1" dirty="0"/>
              <a:t> </a:t>
            </a:r>
            <a:r>
              <a:rPr lang="en-US" sz="1600" b="1" dirty="0" err="1"/>
              <a:t>və</a:t>
            </a:r>
            <a:r>
              <a:rPr lang="en-US" sz="1600" b="1" dirty="0"/>
              <a:t> </a:t>
            </a:r>
            <a:r>
              <a:rPr lang="en-US" sz="1600" b="1" dirty="0" err="1"/>
              <a:t>qan</a:t>
            </a:r>
            <a:r>
              <a:rPr lang="en-US" sz="1600" b="1" dirty="0"/>
              <a:t> </a:t>
            </a:r>
            <a:r>
              <a:rPr lang="en-US" sz="1600" b="1" dirty="0" err="1"/>
              <a:t>təzyiqi</a:t>
            </a:r>
            <a:r>
              <a:rPr lang="en-US" sz="1600" b="1" dirty="0"/>
              <a:t> </a:t>
            </a:r>
            <a:r>
              <a:rPr lang="en-US" sz="1600" b="1" dirty="0" err="1"/>
              <a:t>səviyyəsi</a:t>
            </a:r>
            <a:r>
              <a:rPr lang="en-US" sz="1600" b="1" dirty="0"/>
              <a:t> </a:t>
            </a:r>
            <a:r>
              <a:rPr lang="en-US" sz="1600" b="1" dirty="0" err="1"/>
              <a:t>qiymətləndirilir</a:t>
            </a:r>
            <a:endParaRPr lang="az-Latn-AZ" sz="1600" b="1" dirty="0"/>
          </a:p>
          <a:p>
            <a:r>
              <a:rPr lang="en-US" sz="1600" dirty="0"/>
              <a:t> </a:t>
            </a:r>
            <a:endParaRPr lang="ru-RU" sz="1600" dirty="0"/>
          </a:p>
        </p:txBody>
      </p:sp>
      <p:sp>
        <p:nvSpPr>
          <p:cNvPr id="6" name="Прямоугольник 5"/>
          <p:cNvSpPr/>
          <p:nvPr/>
        </p:nvSpPr>
        <p:spPr>
          <a:xfrm>
            <a:off x="0" y="6261002"/>
            <a:ext cx="5504330" cy="338554"/>
          </a:xfrm>
          <a:prstGeom prst="rect">
            <a:avLst/>
          </a:prstGeom>
        </p:spPr>
        <p:txBody>
          <a:bodyPr wrap="square">
            <a:spAutoFit/>
          </a:bodyPr>
          <a:lstStyle/>
          <a:p>
            <a:r>
              <a:rPr lang="en-US" sz="800" b="1" dirty="0" err="1"/>
              <a:t>Omboni</a:t>
            </a:r>
            <a:r>
              <a:rPr lang="en-US" sz="800" b="1" dirty="0"/>
              <a:t>, S., </a:t>
            </a:r>
            <a:r>
              <a:rPr lang="en-US" sz="800" b="1" dirty="0" err="1"/>
              <a:t>Panzeri</a:t>
            </a:r>
            <a:r>
              <a:rPr lang="en-US" sz="800" b="1" dirty="0"/>
              <a:t>, E., &amp; </a:t>
            </a:r>
            <a:r>
              <a:rPr lang="en-US" sz="800" b="1" dirty="0" err="1"/>
              <a:t>Campolo</a:t>
            </a:r>
            <a:r>
              <a:rPr lang="en-US" sz="800" b="1" dirty="0"/>
              <a:t>, L. (2020). </a:t>
            </a:r>
            <a:r>
              <a:rPr lang="en-US" sz="800" b="1" i="1" dirty="0"/>
              <a:t>E-Health in Hypertension Management: an Insight into the Current and </a:t>
            </a:r>
            <a:endParaRPr lang="az-Latn-AZ" sz="800" b="1" i="1" dirty="0"/>
          </a:p>
          <a:p>
            <a:r>
              <a:rPr lang="en-US" sz="800" b="1" i="1" dirty="0"/>
              <a:t>Future Role of Blood Pressure </a:t>
            </a:r>
            <a:r>
              <a:rPr lang="en-US" sz="800" b="1" i="1" dirty="0" err="1"/>
              <a:t>Telemonitoring</a:t>
            </a:r>
            <a:r>
              <a:rPr lang="en-US" sz="800" b="1" i="1" dirty="0"/>
              <a:t>. Current Hypertension Reports, 22(6).</a:t>
            </a:r>
            <a:r>
              <a:rPr lang="en-US" sz="800" b="1" dirty="0"/>
              <a:t> doi:10.1007/s11906-020-01056-y </a:t>
            </a:r>
            <a:endParaRPr lang="ru-RU" sz="800" b="1" dirty="0"/>
          </a:p>
        </p:txBody>
      </p:sp>
      <p:sp>
        <p:nvSpPr>
          <p:cNvPr id="3" name="Rectangle 2">
            <a:extLst>
              <a:ext uri="{FF2B5EF4-FFF2-40B4-BE49-F238E27FC236}">
                <a16:creationId xmlns:a16="http://schemas.microsoft.com/office/drawing/2014/main" id="{D41349C0-1E9A-5841-8730-EA5C1499F123}"/>
              </a:ext>
            </a:extLst>
          </p:cNvPr>
          <p:cNvSpPr/>
          <p:nvPr/>
        </p:nvSpPr>
        <p:spPr>
          <a:xfrm>
            <a:off x="8254729" y="5116202"/>
            <a:ext cx="3569247" cy="307777"/>
          </a:xfrm>
          <a:prstGeom prst="rect">
            <a:avLst/>
          </a:prstGeom>
        </p:spPr>
        <p:txBody>
          <a:bodyPr wrap="none">
            <a:spAutoFit/>
          </a:bodyPr>
          <a:lstStyle/>
          <a:p>
            <a:r>
              <a:rPr lang="en-US" sz="1400" b="1" dirty="0" err="1"/>
              <a:t>Qeyd</a:t>
            </a:r>
            <a:r>
              <a:rPr lang="en-US" sz="1400" b="1" dirty="0"/>
              <a:t> - CV, </a:t>
            </a:r>
            <a:r>
              <a:rPr lang="en-US" sz="1400" b="1" dirty="0" err="1"/>
              <a:t>ürək-damar</a:t>
            </a:r>
            <a:r>
              <a:rPr lang="en-US" sz="1400" b="1" dirty="0"/>
              <a:t>; BP, </a:t>
            </a:r>
            <a:r>
              <a:rPr lang="en-US" sz="1400" b="1" dirty="0" err="1"/>
              <a:t>qan</a:t>
            </a:r>
            <a:r>
              <a:rPr lang="en-US" sz="1400" b="1" dirty="0"/>
              <a:t> </a:t>
            </a:r>
            <a:r>
              <a:rPr lang="en-US" sz="1400" b="1" dirty="0" err="1"/>
              <a:t>təzyiqi</a:t>
            </a:r>
            <a:endParaRPr lang="en-US" sz="1400" b="1" dirty="0"/>
          </a:p>
        </p:txBody>
      </p:sp>
    </p:spTree>
    <p:extLst>
      <p:ext uri="{BB962C8B-B14F-4D97-AF65-F5344CB8AC3E}">
        <p14:creationId xmlns:p14="http://schemas.microsoft.com/office/powerpoint/2010/main" val="3978795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96" y="178130"/>
            <a:ext cx="4455405" cy="648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4486" y="1558043"/>
            <a:ext cx="3448050" cy="4768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8122721" y="2665250"/>
            <a:ext cx="3740727" cy="2554545"/>
          </a:xfrm>
          <a:prstGeom prst="rect">
            <a:avLst/>
          </a:prstGeom>
        </p:spPr>
        <p:txBody>
          <a:bodyPr wrap="square">
            <a:spAutoFit/>
          </a:bodyPr>
          <a:lstStyle/>
          <a:p>
            <a:r>
              <a:rPr lang="az-Latn-AZ" sz="1600" b="1" dirty="0">
                <a:latin typeface="Arial" pitchFamily="34" charset="0"/>
                <a:cs typeface="Arial" pitchFamily="34" charset="0"/>
              </a:rPr>
              <a:t>T</a:t>
            </a:r>
            <a:r>
              <a:rPr lang="en-US" sz="1600" b="1" dirty="0">
                <a:latin typeface="Arial" pitchFamily="34" charset="0"/>
                <a:cs typeface="Arial" pitchFamily="34" charset="0"/>
              </a:rPr>
              <a:t>he UK </a:t>
            </a:r>
            <a:r>
              <a:rPr lang="en-US" sz="1600" b="1" dirty="0" err="1">
                <a:latin typeface="Arial" pitchFamily="34" charset="0"/>
                <a:cs typeface="Arial" pitchFamily="34" charset="0"/>
              </a:rPr>
              <a:t>Biobank</a:t>
            </a:r>
            <a:r>
              <a:rPr lang="az-Latn-AZ" sz="1600" b="1" dirty="0">
                <a:latin typeface="Arial" pitchFamily="34" charset="0"/>
                <a:cs typeface="Arial" pitchFamily="34" charset="0"/>
              </a:rPr>
              <a:t> -</a:t>
            </a:r>
            <a:r>
              <a:rPr lang="en-US" sz="1600" b="1" dirty="0">
                <a:latin typeface="Arial" pitchFamily="34" charset="0"/>
                <a:cs typeface="Arial" pitchFamily="34" charset="0"/>
              </a:rPr>
              <a:t> generated in an observational study that recruited 500,000 participants, aged 40–69 years, across the UK</a:t>
            </a:r>
            <a:r>
              <a:rPr lang="az-Latn-AZ" sz="1600" b="1" dirty="0">
                <a:latin typeface="Arial" pitchFamily="34" charset="0"/>
                <a:cs typeface="Arial" pitchFamily="34" charset="0"/>
              </a:rPr>
              <a:t> in </a:t>
            </a:r>
            <a:r>
              <a:rPr lang="en-US" sz="1600" b="1" dirty="0">
                <a:latin typeface="Arial" pitchFamily="34" charset="0"/>
                <a:cs typeface="Arial" pitchFamily="34" charset="0"/>
              </a:rPr>
              <a:t>200</a:t>
            </a:r>
            <a:r>
              <a:rPr lang="az-Latn-AZ" sz="1600" b="1" dirty="0">
                <a:latin typeface="Arial" pitchFamily="34" charset="0"/>
                <a:cs typeface="Arial" pitchFamily="34" charset="0"/>
              </a:rPr>
              <a:t>6-</a:t>
            </a:r>
            <a:r>
              <a:rPr lang="en-US" sz="1600" b="1" dirty="0">
                <a:latin typeface="Arial" pitchFamily="34" charset="0"/>
                <a:cs typeface="Arial" pitchFamily="34" charset="0"/>
              </a:rPr>
              <a:t>2010.</a:t>
            </a:r>
            <a:endParaRPr lang="az-Latn-AZ" sz="1600" b="1" dirty="0">
              <a:latin typeface="Arial" pitchFamily="34" charset="0"/>
              <a:cs typeface="Arial" pitchFamily="34" charset="0"/>
            </a:endParaRPr>
          </a:p>
          <a:p>
            <a:r>
              <a:rPr lang="en-US" sz="1600" b="1" dirty="0">
                <a:latin typeface="Arial" pitchFamily="34" charset="0"/>
                <a:cs typeface="Arial" pitchFamily="34" charset="0"/>
              </a:rPr>
              <a:t> </a:t>
            </a:r>
            <a:endParaRPr lang="az-Latn-AZ" sz="1600" b="1" dirty="0">
              <a:latin typeface="Arial" pitchFamily="34" charset="0"/>
              <a:cs typeface="Arial" pitchFamily="34" charset="0"/>
            </a:endParaRPr>
          </a:p>
          <a:p>
            <a:r>
              <a:rPr lang="en-US" sz="1600" b="1" dirty="0" err="1">
                <a:latin typeface="Arial" pitchFamily="34" charset="0"/>
                <a:cs typeface="Arial" pitchFamily="34" charset="0"/>
              </a:rPr>
              <a:t>EyePACS</a:t>
            </a:r>
            <a:r>
              <a:rPr lang="az-Latn-AZ" sz="1600" b="1" dirty="0">
                <a:latin typeface="Arial" pitchFamily="34" charset="0"/>
                <a:cs typeface="Arial" pitchFamily="34" charset="0"/>
              </a:rPr>
              <a:t> -</a:t>
            </a:r>
            <a:r>
              <a:rPr lang="en-US" sz="1600" b="1" dirty="0">
                <a:latin typeface="Arial" pitchFamily="34" charset="0"/>
                <a:cs typeface="Arial" pitchFamily="34" charset="0"/>
              </a:rPr>
              <a:t> generated by a US-based </a:t>
            </a:r>
            <a:r>
              <a:rPr lang="en-US" sz="1600" b="1" dirty="0" err="1">
                <a:latin typeface="Arial" pitchFamily="34" charset="0"/>
                <a:cs typeface="Arial" pitchFamily="34" charset="0"/>
              </a:rPr>
              <a:t>teleretinal</a:t>
            </a:r>
            <a:r>
              <a:rPr lang="az-Latn-AZ" sz="1600" b="1" dirty="0">
                <a:latin typeface="Arial" pitchFamily="34" charset="0"/>
                <a:cs typeface="Arial" pitchFamily="34" charset="0"/>
              </a:rPr>
              <a:t> </a:t>
            </a:r>
            <a:r>
              <a:rPr lang="en-US" sz="1600" b="1" dirty="0">
                <a:latin typeface="Arial" pitchFamily="34" charset="0"/>
                <a:cs typeface="Arial" pitchFamily="34" charset="0"/>
              </a:rPr>
              <a:t>services </a:t>
            </a:r>
            <a:r>
              <a:rPr lang="az-Latn-AZ" sz="1600" b="1" dirty="0">
                <a:latin typeface="Arial" pitchFamily="34" charset="0"/>
                <a:cs typeface="Arial" pitchFamily="34" charset="0"/>
              </a:rPr>
              <a:t> </a:t>
            </a:r>
            <a:r>
              <a:rPr lang="en-US" sz="1600" b="1" dirty="0">
                <a:latin typeface="Arial" pitchFamily="34" charset="0"/>
                <a:cs typeface="Arial" pitchFamily="34" charset="0"/>
              </a:rPr>
              <a:t>for diabetic eye disease to over 300 clinics worldwide. </a:t>
            </a:r>
            <a:endParaRPr lang="az-Latn-AZ" sz="1600" b="1" dirty="0">
              <a:latin typeface="Arial" pitchFamily="34" charset="0"/>
              <a:cs typeface="Arial" pitchFamily="34" charset="0"/>
            </a:endParaRPr>
          </a:p>
          <a:p>
            <a:r>
              <a:rPr lang="az-Latn-AZ" sz="1600" b="1" dirty="0">
                <a:latin typeface="Arial" pitchFamily="34" charset="0"/>
                <a:cs typeface="Arial" pitchFamily="34" charset="0"/>
              </a:rPr>
              <a:t> </a:t>
            </a:r>
            <a:endParaRPr lang="ru-RU" sz="1600" b="1" dirty="0">
              <a:latin typeface="Arial" pitchFamily="34" charset="0"/>
              <a:cs typeface="Arial" pitchFamily="34" charset="0"/>
            </a:endParaRPr>
          </a:p>
        </p:txBody>
      </p:sp>
      <p:sp>
        <p:nvSpPr>
          <p:cNvPr id="5" name="TextBox 4"/>
          <p:cNvSpPr txBox="1"/>
          <p:nvPr/>
        </p:nvSpPr>
        <p:spPr>
          <a:xfrm>
            <a:off x="4892634" y="178131"/>
            <a:ext cx="6460176" cy="1200329"/>
          </a:xfrm>
          <a:prstGeom prst="rect">
            <a:avLst/>
          </a:prstGeom>
          <a:noFill/>
        </p:spPr>
        <p:txBody>
          <a:bodyPr wrap="square" rtlCol="0">
            <a:spAutoFit/>
          </a:bodyPr>
          <a:lstStyle/>
          <a:p>
            <a:pPr algn="ctr"/>
            <a:r>
              <a:rPr lang="az-Latn-AZ" sz="2400" b="1" cap="all" dirty="0">
                <a:solidFill>
                  <a:schemeClr val="accent1">
                    <a:lumMod val="75000"/>
                  </a:schemeClr>
                </a:solidFill>
                <a:latin typeface="+mj-lt"/>
                <a:ea typeface="+mj-ea"/>
                <a:cs typeface="+mj-cs"/>
              </a:rPr>
              <a:t>ÜDX RİSKİNİN GÖZ DİBİ (TOR QİŞANIN) ŞƏKİLLƏRİ İLƏ Aİ(Sİ) VASİTƏSİLƏ  QİYMƏTLƏNDİRİLMƏSİ </a:t>
            </a:r>
            <a:endParaRPr lang="ru-RU" sz="2400" b="1" cap="all" dirty="0">
              <a:solidFill>
                <a:schemeClr val="accent1">
                  <a:lumMod val="75000"/>
                </a:schemeClr>
              </a:solidFill>
              <a:latin typeface="+mj-lt"/>
              <a:ea typeface="+mj-ea"/>
              <a:cs typeface="+mj-cs"/>
            </a:endParaRPr>
          </a:p>
        </p:txBody>
      </p:sp>
      <p:sp>
        <p:nvSpPr>
          <p:cNvPr id="6" name="Subtitle 2">
            <a:extLst>
              <a:ext uri="{FF2B5EF4-FFF2-40B4-BE49-F238E27FC236}">
                <a16:creationId xmlns:a16="http://schemas.microsoft.com/office/drawing/2014/main" id="{FE758F23-9DA5-0E44-A00D-4678F81E1FA9}"/>
              </a:ext>
            </a:extLst>
          </p:cNvPr>
          <p:cNvSpPr txBox="1">
            <a:spLocks/>
          </p:cNvSpPr>
          <p:nvPr/>
        </p:nvSpPr>
        <p:spPr>
          <a:xfrm>
            <a:off x="1108704" y="6373985"/>
            <a:ext cx="8884380" cy="5860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pPr algn="ctr"/>
            <a:r>
              <a:rPr lang="en-US" sz="1000" b="1" cap="all" dirty="0">
                <a:solidFill>
                  <a:schemeClr val="accent6">
                    <a:lumMod val="75000"/>
                  </a:schemeClr>
                </a:solidFill>
                <a:latin typeface="+mj-lt"/>
                <a:ea typeface="+mj-ea"/>
                <a:cs typeface="+mj-cs"/>
              </a:rPr>
              <a:t>National congress of </a:t>
            </a:r>
            <a:r>
              <a:rPr lang="en-US" sz="1000" b="1" cap="all" dirty="0" err="1">
                <a:solidFill>
                  <a:schemeClr val="accent6">
                    <a:lumMod val="75000"/>
                  </a:schemeClr>
                </a:solidFill>
                <a:latin typeface="+mj-lt"/>
                <a:ea typeface="+mj-ea"/>
                <a:cs typeface="+mj-cs"/>
              </a:rPr>
              <a:t>Asc</a:t>
            </a:r>
            <a:r>
              <a:rPr lang="en-US" sz="1000" b="1" cap="all" dirty="0">
                <a:solidFill>
                  <a:schemeClr val="accent6">
                    <a:lumMod val="75000"/>
                  </a:schemeClr>
                </a:solidFill>
                <a:latin typeface="+mj-lt"/>
                <a:ea typeface="+mj-ea"/>
                <a:cs typeface="+mj-cs"/>
              </a:rPr>
              <a:t> - AKC-</a:t>
            </a:r>
            <a:r>
              <a:rPr lang="en-US" sz="1000" b="1" cap="all" dirty="0" err="1">
                <a:solidFill>
                  <a:schemeClr val="accent6">
                    <a:lumMod val="75000"/>
                  </a:schemeClr>
                </a:solidFill>
                <a:latin typeface="+mj-lt"/>
                <a:ea typeface="+mj-ea"/>
                <a:cs typeface="+mj-cs"/>
              </a:rPr>
              <a:t>nin</a:t>
            </a:r>
            <a:r>
              <a:rPr lang="en-US" sz="1000" b="1" cap="all" dirty="0">
                <a:solidFill>
                  <a:schemeClr val="accent6">
                    <a:lumMod val="75000"/>
                  </a:schemeClr>
                </a:solidFill>
                <a:latin typeface="+mj-lt"/>
                <a:ea typeface="+mj-ea"/>
                <a:cs typeface="+mj-cs"/>
              </a:rPr>
              <a:t> </a:t>
            </a:r>
            <a:r>
              <a:rPr lang="en-US" sz="1000" b="1" cap="all" dirty="0" err="1">
                <a:solidFill>
                  <a:schemeClr val="accent6">
                    <a:lumMod val="75000"/>
                  </a:schemeClr>
                </a:solidFill>
                <a:latin typeface="+mj-lt"/>
                <a:ea typeface="+mj-ea"/>
                <a:cs typeface="+mj-cs"/>
              </a:rPr>
              <a:t>milli</a:t>
            </a:r>
            <a:r>
              <a:rPr lang="en-US" sz="1000" b="1" cap="all" dirty="0">
                <a:solidFill>
                  <a:schemeClr val="accent6">
                    <a:lumMod val="75000"/>
                  </a:schemeClr>
                </a:solidFill>
                <a:latin typeface="+mj-lt"/>
                <a:ea typeface="+mj-ea"/>
                <a:cs typeface="+mj-cs"/>
              </a:rPr>
              <a:t> </a:t>
            </a:r>
            <a:r>
              <a:rPr lang="en-US" sz="1000" b="1" cap="all" dirty="0" err="1">
                <a:solidFill>
                  <a:schemeClr val="accent6">
                    <a:lumMod val="75000"/>
                  </a:schemeClr>
                </a:solidFill>
                <a:latin typeface="+mj-lt"/>
                <a:ea typeface="+mj-ea"/>
                <a:cs typeface="+mj-cs"/>
              </a:rPr>
              <a:t>konqresi</a:t>
            </a:r>
            <a:r>
              <a:rPr lang="en-US" sz="1000" b="1" cap="all" dirty="0">
                <a:solidFill>
                  <a:schemeClr val="accent6">
                    <a:lumMod val="75000"/>
                  </a:schemeClr>
                </a:solidFill>
                <a:latin typeface="+mj-lt"/>
                <a:ea typeface="+mj-ea"/>
                <a:cs typeface="+mj-cs"/>
              </a:rPr>
              <a:t> </a:t>
            </a:r>
          </a:p>
          <a:p>
            <a:pPr algn="ctr"/>
            <a:r>
              <a:rPr lang="en-US" sz="1000" b="1" cap="all" dirty="0" err="1">
                <a:solidFill>
                  <a:schemeClr val="accent6">
                    <a:lumMod val="75000"/>
                  </a:schemeClr>
                </a:solidFill>
                <a:latin typeface="+mj-lt"/>
                <a:ea typeface="+mj-ea"/>
                <a:cs typeface="+mj-cs"/>
              </a:rPr>
              <a:t>Dekabr</a:t>
            </a:r>
            <a:r>
              <a:rPr lang="en-US" sz="1000" b="1" cap="all" dirty="0">
                <a:solidFill>
                  <a:schemeClr val="accent6">
                    <a:lumMod val="75000"/>
                  </a:schemeClr>
                </a:solidFill>
                <a:latin typeface="+mj-lt"/>
                <a:ea typeface="+mj-ea"/>
                <a:cs typeface="+mj-cs"/>
              </a:rPr>
              <a:t> 10-11, 2022</a:t>
            </a:r>
          </a:p>
        </p:txBody>
      </p:sp>
    </p:spTree>
    <p:extLst>
      <p:ext uri="{BB962C8B-B14F-4D97-AF65-F5344CB8AC3E}">
        <p14:creationId xmlns:p14="http://schemas.microsoft.com/office/powerpoint/2010/main" val="3533628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Main graphic"/>
          <p:cNvPicPr/>
          <p:nvPr/>
        </p:nvPicPr>
        <p:blipFill>
          <a:blip r:embed="rId3"/>
          <a:stretch/>
        </p:blipFill>
        <p:spPr>
          <a:xfrm>
            <a:off x="5898931" y="1476696"/>
            <a:ext cx="5928892" cy="4252771"/>
          </a:xfrm>
          <a:prstGeom prst="rect">
            <a:avLst/>
          </a:prstGeom>
          <a:ln>
            <a:noFill/>
          </a:ln>
        </p:spPr>
      </p:pic>
      <p:pic>
        <p:nvPicPr>
          <p:cNvPr id="37" name="logo"/>
          <p:cNvPicPr/>
          <p:nvPr/>
        </p:nvPicPr>
        <p:blipFill>
          <a:blip r:embed="rId4"/>
          <a:stretch/>
        </p:blipFill>
        <p:spPr>
          <a:xfrm>
            <a:off x="6758871" y="6139689"/>
            <a:ext cx="480000" cy="475200"/>
          </a:xfrm>
          <a:prstGeom prst="rect">
            <a:avLst/>
          </a:prstGeom>
          <a:ln>
            <a:noFill/>
          </a:ln>
        </p:spPr>
      </p:pic>
      <p:sp>
        <p:nvSpPr>
          <p:cNvPr id="38" name="TextShape 1"/>
          <p:cNvSpPr txBox="1"/>
          <p:nvPr/>
        </p:nvSpPr>
        <p:spPr>
          <a:xfrm>
            <a:off x="872815" y="5597808"/>
            <a:ext cx="5158703" cy="1188720"/>
          </a:xfrm>
          <a:prstGeom prst="rect">
            <a:avLst/>
          </a:prstGeom>
          <a:noFill/>
          <a:ln>
            <a:noFill/>
          </a:ln>
        </p:spPr>
        <p:txBody>
          <a:bodyPr lIns="36000" tIns="46800" rIns="36000" bIns="46800" anchor="b" anchorCtr="1"/>
          <a:lstStyle/>
          <a:p>
            <a:r>
              <a:rPr lang="en-US" sz="1100" b="0" strike="noStrike" spc="-1" dirty="0" err="1">
                <a:solidFill>
                  <a:srgbClr val="000000"/>
                </a:solidFill>
                <a:latin typeface="Arial"/>
              </a:rPr>
              <a:t>Georgios</a:t>
            </a:r>
            <a:r>
              <a:rPr lang="en-US" sz="1100" b="0" strike="noStrike" spc="-1" dirty="0">
                <a:solidFill>
                  <a:srgbClr val="000000"/>
                </a:solidFill>
                <a:latin typeface="Arial"/>
              </a:rPr>
              <a:t> </a:t>
            </a:r>
            <a:r>
              <a:rPr lang="en-US" sz="1100" b="0" strike="noStrike" spc="-1" dirty="0" err="1">
                <a:solidFill>
                  <a:srgbClr val="000000"/>
                </a:solidFill>
                <a:latin typeface="Arial"/>
              </a:rPr>
              <a:t>Christopoulos</a:t>
            </a:r>
            <a:r>
              <a:rPr lang="en-US" sz="1100" b="0" strike="noStrike" spc="-1" dirty="0">
                <a:solidFill>
                  <a:srgbClr val="000000"/>
                </a:solidFill>
                <a:latin typeface="Arial"/>
              </a:rPr>
              <a:t>. Circulation: Arrhythmia and Electrophysiology. Artificial Intelligence–Electrocardiography to Predict Incident Atrial Fibrillation, Volume: 13, Issue: 12, DOI: (10.1161/CIRCEP.120.009355) </a:t>
            </a:r>
          </a:p>
        </p:txBody>
      </p:sp>
      <p:sp>
        <p:nvSpPr>
          <p:cNvPr id="39" name="TextShape 2"/>
          <p:cNvSpPr txBox="1"/>
          <p:nvPr/>
        </p:nvSpPr>
        <p:spPr>
          <a:xfrm>
            <a:off x="6031518" y="5929089"/>
            <a:ext cx="5128320" cy="448200"/>
          </a:xfrm>
          <a:prstGeom prst="rect">
            <a:avLst/>
          </a:prstGeom>
          <a:noFill/>
          <a:ln>
            <a:noFill/>
          </a:ln>
        </p:spPr>
        <p:txBody>
          <a:bodyPr lIns="36000" tIns="46800" rIns="36000" bIns="46800" anchor="b" anchorCtr="1"/>
          <a:lstStyle/>
          <a:p>
            <a:r>
              <a:rPr lang="en-US" sz="1000" b="0" strike="noStrike" spc="-1" dirty="0">
                <a:solidFill>
                  <a:srgbClr val="000000"/>
                </a:solidFill>
                <a:latin typeface="Arial"/>
              </a:rPr>
              <a:t>© 2020 American Heart Association, Inc.</a:t>
            </a: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649" y="199052"/>
            <a:ext cx="4588688" cy="5864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898931" y="274882"/>
            <a:ext cx="5928892" cy="1015663"/>
          </a:xfrm>
          <a:prstGeom prst="rect">
            <a:avLst/>
          </a:prstGeom>
          <a:noFill/>
        </p:spPr>
        <p:txBody>
          <a:bodyPr wrap="square" rtlCol="0">
            <a:spAutoFit/>
          </a:bodyPr>
          <a:lstStyle/>
          <a:p>
            <a:pPr algn="ctr"/>
            <a:r>
              <a:rPr lang="az-Latn-AZ" sz="2000" b="1" cap="all" dirty="0">
                <a:solidFill>
                  <a:schemeClr val="accent1">
                    <a:lumMod val="75000"/>
                  </a:schemeClr>
                </a:solidFill>
                <a:latin typeface="+mj-lt"/>
                <a:ea typeface="+mj-ea"/>
                <a:cs typeface="+mj-cs"/>
              </a:rPr>
              <a:t>Aİ(Sİ)-EKQ –NİN GƏLƏCƏK</a:t>
            </a:r>
            <a:endParaRPr lang="ru-RU" sz="2000" b="1" cap="all" dirty="0">
              <a:solidFill>
                <a:schemeClr val="accent1">
                  <a:lumMod val="75000"/>
                </a:schemeClr>
              </a:solidFill>
              <a:latin typeface="+mj-lt"/>
              <a:ea typeface="+mj-ea"/>
              <a:cs typeface="+mj-cs"/>
            </a:endParaRPr>
          </a:p>
          <a:p>
            <a:pPr algn="ctr"/>
            <a:r>
              <a:rPr lang="az-Latn-AZ" sz="2000" b="1" cap="all" dirty="0">
                <a:solidFill>
                  <a:schemeClr val="accent1">
                    <a:lumMod val="75000"/>
                  </a:schemeClr>
                </a:solidFill>
                <a:latin typeface="+mj-lt"/>
                <a:ea typeface="+mj-ea"/>
                <a:cs typeface="+mj-cs"/>
              </a:rPr>
              <a:t>AF HADİSƏLƏRİNİN PROQNOZLAŞDIRILMASI ÜÇÜN İSTİFADƏSİ  </a:t>
            </a:r>
            <a:endParaRPr lang="ru-RU" sz="2000" b="1" cap="all" dirty="0">
              <a:solidFill>
                <a:schemeClr val="accent1">
                  <a:lumMod val="75000"/>
                </a:schemeClr>
              </a:solidFill>
              <a:latin typeface="+mj-lt"/>
              <a:ea typeface="+mj-ea"/>
              <a:cs typeface="+mj-cs"/>
            </a:endParaRPr>
          </a:p>
        </p:txBody>
      </p:sp>
    </p:spTree>
    <p:extLst>
      <p:ext uri="{BB962C8B-B14F-4D97-AF65-F5344CB8AC3E}">
        <p14:creationId xmlns:p14="http://schemas.microsoft.com/office/powerpoint/2010/main" val="39055690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16386</TotalTime>
  <Words>4387</Words>
  <Application>Microsoft Macintosh PowerPoint</Application>
  <PresentationFormat>Widescreen</PresentationFormat>
  <Paragraphs>206</Paragraphs>
  <Slides>26</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BlinkMacSystemFont</vt:lpstr>
      <vt:lpstr>Calibri</vt:lpstr>
      <vt:lpstr>Cambria</vt:lpstr>
      <vt:lpstr>Roboto</vt:lpstr>
      <vt:lpstr>Rockwell</vt:lpstr>
      <vt:lpstr>Rockwell Condensed</vt:lpstr>
      <vt:lpstr>Rockwell Extra Bold</vt:lpstr>
      <vt:lpstr>URWPalladioL</vt:lpstr>
      <vt:lpstr>Wingdings</vt:lpstr>
      <vt:lpstr>Wood Type</vt:lpstr>
      <vt:lpstr>RECENT ADVANCES IN PREVENTIVE CARDIOLOGY  MÜASİR PREVENTİV KARDİOLOGİYANIN SON NAİLİYYƏTLƏRİ  </vt:lpstr>
      <vt:lpstr>GİRİŞ</vt:lpstr>
      <vt:lpstr>ÜST-nin  “QEYRI-INFEKSION XƏSTƏLİKLƏRİN qarşısının alınması və nəzarəti üzrə 2013-2020-ci illər üçün Qlobal Fəaliyyət Planı”  qarşısı alına bilən QİX yükünü azaltmaq üçün qlobal mexanizmlər  </vt:lpstr>
      <vt:lpstr>PowerPoint Presentation</vt:lpstr>
      <vt:lpstr>PowerPoint Presentation</vt:lpstr>
      <vt:lpstr>Süni intellekt nədir? </vt:lpstr>
      <vt:lpstr>AT telemonitorinqinin Machine learning VƏ DEEP LEARNİNG MODELLƏRİNİN tətbiqinin sadələşdirilmiş sxemi</vt:lpstr>
      <vt:lpstr>PowerPoint Presentation</vt:lpstr>
      <vt:lpstr>PowerPoint Presentation</vt:lpstr>
      <vt:lpstr>PowerPoint Presentation</vt:lpstr>
      <vt:lpstr>PowerPoint Presentation</vt:lpstr>
      <vt:lpstr>PowerPoint Presentation</vt:lpstr>
      <vt:lpstr>PowerPoint Presentation</vt:lpstr>
      <vt:lpstr>Xəstələrin hospitalizasiyaya qədər tele monitorlanması</vt:lpstr>
      <vt:lpstr>MÜXTƏLİF KARDİOVASKULYAR XƏSTƏLİKLƏRİNİN  İDARƏ OLUNMASINDA TELETİBB</vt:lpstr>
      <vt:lpstr>Üdx-NİN profilaktika/proqnozlaşdırma haqda 79 tədqiqatın nəticəLƏRİ (2018 yanvar -Aprel 2022)</vt:lpstr>
      <vt:lpstr>ÜDX olan xəstələrin istifadə edə biləcəyi rəqəmsal  texnologiyaların çeşidləri</vt:lpstr>
      <vt:lpstr>AT-nin telemonitorinqi üçün istifadə olunan sensor növləri</vt:lpstr>
      <vt:lpstr>PowerPoint Presentation</vt:lpstr>
      <vt:lpstr>PRADO INCADO layihəsi   XÜÇ –lü xəstələrin evdə monitorlanması  machine learning vasitəsilə diaqnozun dəqiqləşdirilməsi və patoloji dəyişikliklərin tez aşkar olunması </vt:lpstr>
      <vt:lpstr>Virtual Yardım Stansiyaları  ABŞ Veteranların işləri departamentinin telesağlamlıq proqramı uzaq bölgələrdə yaşayan və xronik xəstəlikləri olan  9 milyona yaxın veterana distansion səhiyyə xidmətləri göstərir </vt:lpstr>
      <vt:lpstr>PowerPoint Presentation</vt:lpstr>
      <vt:lpstr>PowerPoint Presentation</vt:lpstr>
      <vt:lpstr>Nəticə</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Rahima Gabulova</dc:creator>
  <cp:lastModifiedBy>Rahima Gabulova</cp:lastModifiedBy>
  <cp:revision>95</cp:revision>
  <dcterms:created xsi:type="dcterms:W3CDTF">2022-11-23T19:45:51Z</dcterms:created>
  <dcterms:modified xsi:type="dcterms:W3CDTF">2022-12-09T21:43:53Z</dcterms:modified>
</cp:coreProperties>
</file>